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p:restoredTop sz="95859"/>
  </p:normalViewPr>
  <p:slideViewPr>
    <p:cSldViewPr snapToGrid="0" snapToObjects="1">
      <p:cViewPr>
        <p:scale>
          <a:sx n="92" d="100"/>
          <a:sy n="92" d="100"/>
        </p:scale>
        <p:origin x="144"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E8569-0F64-8232-F9EC-38F5DF0807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920EE89-04D6-5582-C443-918BC2F00ED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C440163-6D37-A30F-019F-E8CC51B1B00E}"/>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FE85B3B4-F16B-4F64-0ACC-B5F5556CB52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9D74779-A73B-FC90-43D9-CCFCD92B9BBA}"/>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0859221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A3D98F-6E87-63CD-17AE-A098031F08A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131422C-E171-35E9-068D-D58FFE6C690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5270281-529F-37EA-E93A-279FE02DCC16}"/>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021710FC-3DCC-49AC-630F-2A2BE5D95E5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05CD35-749C-EB07-441F-6F128E36ABF0}"/>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0257258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66AA077-4778-F811-6049-09C46702FB3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D86CF428-29E5-1E84-6C0F-A9A12102B2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74A708-4F0F-D87C-B83E-5EC877327134}"/>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769003C1-ACC7-B801-6421-3A33FA63DF3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48F84F-FB54-CD6E-6BBC-494272CF15BE}"/>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571465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EEAA6D-B854-BE76-D3F2-CC5B9FC473B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3427055-42BA-66DC-2B31-E81C26E87B9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AB74BD-5624-6D14-B80B-69233E9053C5}"/>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6CE304E7-3F2B-3809-A3BF-F80717193AD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74B2FCF-3D2A-354A-594D-71F9CF1F41D8}"/>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4437147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2F40-1819-D544-CD87-EAE083634A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2C8C811-F175-CA30-9186-249E8F74DE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26713EB-243B-26A3-477E-219D6C1F15B7}"/>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56A5942A-3E6C-1B83-0DCA-A9AA6644949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312059-7311-820D-F40E-08D8CA87B77C}"/>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18352575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C6DCB-2912-C086-61B1-9EF1F94376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5C25C8D-C9EE-12B1-5E71-D16D332143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C0CA0764-4631-C74F-BEAA-E0D0B762BB1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68B5010-B0BC-67A2-9DC3-A1AAB40A9B69}"/>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6" name="Footer Placeholder 5">
            <a:extLst>
              <a:ext uri="{FF2B5EF4-FFF2-40B4-BE49-F238E27FC236}">
                <a16:creationId xmlns:a16="http://schemas.microsoft.com/office/drawing/2014/main" id="{3B243219-AC92-E45D-7FFD-51CC64424E8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D2CCD04-B904-CA8E-21CA-8B73BCD9B515}"/>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329488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407A6A-BB83-858C-9297-417C96A2D63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9C46104-3862-838E-5836-CF336D84A93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F67AFA5-4EBA-4823-95F8-2E8BB3CB40B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D8837E7-E0B1-3E6D-3DB7-634B0DFE46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3A3357C-1077-6BCA-F9C0-BCF8F5C929C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0630CE-8910-226F-89AE-FEDBEA372F45}"/>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8" name="Footer Placeholder 7">
            <a:extLst>
              <a:ext uri="{FF2B5EF4-FFF2-40B4-BE49-F238E27FC236}">
                <a16:creationId xmlns:a16="http://schemas.microsoft.com/office/drawing/2014/main" id="{8AAA89F2-DF00-FFB0-6586-B4F3580E53AE}"/>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6F6AA356-B28D-5426-B76B-FD66C43230EC}"/>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39298915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866482-975C-DD9D-3116-B19E126E71A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5D622A1-4F19-91E7-A43B-DC3AC6438215}"/>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4" name="Footer Placeholder 3">
            <a:extLst>
              <a:ext uri="{FF2B5EF4-FFF2-40B4-BE49-F238E27FC236}">
                <a16:creationId xmlns:a16="http://schemas.microsoft.com/office/drawing/2014/main" id="{D0B56B61-94A2-C9AA-F623-C1C3910D53C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1B83E09-51F2-8CCD-938D-7BCA1B3C33EA}"/>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9684559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06EAA4B-F521-E912-6596-99934EF430FC}"/>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3" name="Footer Placeholder 2">
            <a:extLst>
              <a:ext uri="{FF2B5EF4-FFF2-40B4-BE49-F238E27FC236}">
                <a16:creationId xmlns:a16="http://schemas.microsoft.com/office/drawing/2014/main" id="{CEBF525F-3B03-8DD0-47B4-5FDF6416093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7931104-5D77-F3ED-1279-7EF11DEFF2CE}"/>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42737410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47427-D9B6-581A-5AF5-F6C43B6F2C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D59BDF1-C9ED-80FE-FCFA-B5A27485A86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A0F585F-1DE5-7AB7-4C50-1CE4F21BE8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2B25867-E614-73A0-B350-E79A54E5FB85}"/>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6" name="Footer Placeholder 5">
            <a:extLst>
              <a:ext uri="{FF2B5EF4-FFF2-40B4-BE49-F238E27FC236}">
                <a16:creationId xmlns:a16="http://schemas.microsoft.com/office/drawing/2014/main" id="{4BBA2540-1BFD-C1F6-6482-63E7C5D085C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52BD87-E0B0-EDFA-A1E0-CB9729593943}"/>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7873332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0DBC4-C86D-3DE9-4FA6-0DBA5690FE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4E85883-EB0E-4E85-D48D-B83E3F5D7D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669E6D-AD9F-48DC-FEE1-85E5FDC93C7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DD8524-CE91-BEA6-A995-2CC5CCC12817}"/>
              </a:ext>
            </a:extLst>
          </p:cNvPr>
          <p:cNvSpPr>
            <a:spLocks noGrp="1"/>
          </p:cNvSpPr>
          <p:nvPr>
            <p:ph type="dt" sz="half" idx="10"/>
          </p:nvPr>
        </p:nvSpPr>
        <p:spPr/>
        <p:txBody>
          <a:bodyPr/>
          <a:lstStyle/>
          <a:p>
            <a:fld id="{66D3D288-5AC6-D045-90F9-826623823408}" type="datetimeFigureOut">
              <a:rPr lang="en-US" smtClean="0"/>
              <a:t>10/14/22</a:t>
            </a:fld>
            <a:endParaRPr lang="en-US"/>
          </a:p>
        </p:txBody>
      </p:sp>
      <p:sp>
        <p:nvSpPr>
          <p:cNvPr id="6" name="Footer Placeholder 5">
            <a:extLst>
              <a:ext uri="{FF2B5EF4-FFF2-40B4-BE49-F238E27FC236}">
                <a16:creationId xmlns:a16="http://schemas.microsoft.com/office/drawing/2014/main" id="{FF586A5E-9256-1472-0E2B-EDABCF624F7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3A47367-E342-36FA-FF47-3C63EC6593D6}"/>
              </a:ext>
            </a:extLst>
          </p:cNvPr>
          <p:cNvSpPr>
            <a:spLocks noGrp="1"/>
          </p:cNvSpPr>
          <p:nvPr>
            <p:ph type="sldNum" sz="quarter" idx="12"/>
          </p:nvPr>
        </p:nvSpPr>
        <p:spPr/>
        <p:txBody>
          <a:bodyPr/>
          <a:lstStyle/>
          <a:p>
            <a:fld id="{E4317A0D-5E09-1A4A-8CD4-ECFACAE7E60C}" type="slidenum">
              <a:rPr lang="en-US" smtClean="0"/>
              <a:t>‹#›</a:t>
            </a:fld>
            <a:endParaRPr lang="en-US"/>
          </a:p>
        </p:txBody>
      </p:sp>
    </p:spTree>
    <p:extLst>
      <p:ext uri="{BB962C8B-B14F-4D97-AF65-F5344CB8AC3E}">
        <p14:creationId xmlns:p14="http://schemas.microsoft.com/office/powerpoint/2010/main" val="2227436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929D352-A391-BA1B-83E7-89E172BE8E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6A7250E-47F2-85CD-13C2-F563C5ABFB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A108256-8209-4826-1A56-110E9DE1787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D3D288-5AC6-D045-90F9-826623823408}" type="datetimeFigureOut">
              <a:rPr lang="en-US" smtClean="0"/>
              <a:t>10/14/22</a:t>
            </a:fld>
            <a:endParaRPr lang="en-US"/>
          </a:p>
        </p:txBody>
      </p:sp>
      <p:sp>
        <p:nvSpPr>
          <p:cNvPr id="5" name="Footer Placeholder 4">
            <a:extLst>
              <a:ext uri="{FF2B5EF4-FFF2-40B4-BE49-F238E27FC236}">
                <a16:creationId xmlns:a16="http://schemas.microsoft.com/office/drawing/2014/main" id="{2023FE55-BE3D-CAD8-CB34-A7A89A1F606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6D4876C-0791-F787-5770-17CF235716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4317A0D-5E09-1A4A-8CD4-ECFACAE7E60C}" type="slidenum">
              <a:rPr lang="en-US" smtClean="0"/>
              <a:t>‹#›</a:t>
            </a:fld>
            <a:endParaRPr lang="en-US"/>
          </a:p>
        </p:txBody>
      </p:sp>
    </p:spTree>
    <p:extLst>
      <p:ext uri="{BB962C8B-B14F-4D97-AF65-F5344CB8AC3E}">
        <p14:creationId xmlns:p14="http://schemas.microsoft.com/office/powerpoint/2010/main" val="30486163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C72D9-F012-B42D-F1FC-74D872CA5C6A}"/>
              </a:ext>
            </a:extLst>
          </p:cNvPr>
          <p:cNvSpPr>
            <a:spLocks noGrp="1"/>
          </p:cNvSpPr>
          <p:nvPr>
            <p:ph type="ctrTitle"/>
          </p:nvPr>
        </p:nvSpPr>
        <p:spPr>
          <a:xfrm>
            <a:off x="4654295" y="4522156"/>
            <a:ext cx="5609222" cy="1363215"/>
          </a:xfrm>
        </p:spPr>
        <p:txBody>
          <a:bodyPr anchor="t">
            <a:normAutofit/>
          </a:bodyPr>
          <a:lstStyle/>
          <a:p>
            <a:pPr algn="l"/>
            <a:r>
              <a:rPr lang="en-US" sz="4800"/>
              <a:t>Weak Acids and Bases</a:t>
            </a:r>
          </a:p>
        </p:txBody>
      </p:sp>
      <p:sp>
        <p:nvSpPr>
          <p:cNvPr id="3" name="Subtitle 2">
            <a:extLst>
              <a:ext uri="{FF2B5EF4-FFF2-40B4-BE49-F238E27FC236}">
                <a16:creationId xmlns:a16="http://schemas.microsoft.com/office/drawing/2014/main" id="{9713B63E-4885-80CB-807F-FADA7C091E8E}"/>
              </a:ext>
            </a:extLst>
          </p:cNvPr>
          <p:cNvSpPr>
            <a:spLocks noGrp="1"/>
          </p:cNvSpPr>
          <p:nvPr>
            <p:ph type="subTitle" idx="1"/>
          </p:nvPr>
        </p:nvSpPr>
        <p:spPr>
          <a:xfrm>
            <a:off x="4654296" y="3945418"/>
            <a:ext cx="5609219" cy="576738"/>
          </a:xfrm>
        </p:spPr>
        <p:txBody>
          <a:bodyPr anchor="b">
            <a:normAutofit/>
          </a:bodyPr>
          <a:lstStyle/>
          <a:p>
            <a:pPr algn="l"/>
            <a:r>
              <a:rPr lang="en-US" sz="2000"/>
              <a:t>Like strong ones, but less so</a:t>
            </a:r>
          </a:p>
        </p:txBody>
      </p:sp>
      <p:sp>
        <p:nvSpPr>
          <p:cNvPr id="1037" name="Freeform: Shape 1036">
            <a:extLst>
              <a:ext uri="{FF2B5EF4-FFF2-40B4-BE49-F238E27FC236}">
                <a16:creationId xmlns:a16="http://schemas.microsoft.com/office/drawing/2014/main" id="{F6E384F5-137A-40B1-97F0-694CC6ECD5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113091"/>
            <a:ext cx="3730752" cy="4735782"/>
          </a:xfrm>
          <a:custGeom>
            <a:avLst/>
            <a:gdLst>
              <a:gd name="connsiteX0" fmla="*/ 640080 w 3730752"/>
              <a:gd name="connsiteY0" fmla="*/ 0 h 4735782"/>
              <a:gd name="connsiteX1" fmla="*/ 3730752 w 3730752"/>
              <a:gd name="connsiteY1" fmla="*/ 3090672 h 4735782"/>
              <a:gd name="connsiteX2" fmla="*/ 3357725 w 3730752"/>
              <a:gd name="connsiteY2" fmla="*/ 4563870 h 4735782"/>
              <a:gd name="connsiteX3" fmla="*/ 3253285 w 3730752"/>
              <a:gd name="connsiteY3" fmla="*/ 4735782 h 4735782"/>
              <a:gd name="connsiteX4" fmla="*/ 0 w 3730752"/>
              <a:gd name="connsiteY4" fmla="*/ 4735782 h 4735782"/>
              <a:gd name="connsiteX5" fmla="*/ 0 w 3730752"/>
              <a:gd name="connsiteY5" fmla="*/ 67215 h 4735782"/>
              <a:gd name="connsiteX6" fmla="*/ 17202 w 3730752"/>
              <a:gd name="connsiteY6" fmla="*/ 62792 h 4735782"/>
              <a:gd name="connsiteX7" fmla="*/ 640080 w 3730752"/>
              <a:gd name="connsiteY7" fmla="*/ 0 h 4735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30752" h="4735782">
                <a:moveTo>
                  <a:pt x="640080" y="0"/>
                </a:moveTo>
                <a:cubicBezTo>
                  <a:pt x="2347011" y="0"/>
                  <a:pt x="3730752" y="1383741"/>
                  <a:pt x="3730752" y="3090672"/>
                </a:cubicBezTo>
                <a:cubicBezTo>
                  <a:pt x="3730752" y="3624088"/>
                  <a:pt x="3595621" y="4125943"/>
                  <a:pt x="3357725" y="4563870"/>
                </a:cubicBezTo>
                <a:lnTo>
                  <a:pt x="3253285" y="4735782"/>
                </a:lnTo>
                <a:lnTo>
                  <a:pt x="0" y="4735782"/>
                </a:lnTo>
                <a:lnTo>
                  <a:pt x="0" y="67215"/>
                </a:lnTo>
                <a:lnTo>
                  <a:pt x="17202" y="62792"/>
                </a:lnTo>
                <a:cubicBezTo>
                  <a:pt x="218397" y="21621"/>
                  <a:pt x="426714" y="0"/>
                  <a:pt x="64008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39" name="Freeform: Shape 1038">
            <a:extLst>
              <a:ext uri="{FF2B5EF4-FFF2-40B4-BE49-F238E27FC236}">
                <a16:creationId xmlns:a16="http://schemas.microsoft.com/office/drawing/2014/main" id="{9DBC4630-03DA-474F-BBCB-BA3AE6B317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81982" y="-4332"/>
            <a:ext cx="4242816" cy="2454158"/>
          </a:xfrm>
          <a:custGeom>
            <a:avLst/>
            <a:gdLst>
              <a:gd name="connsiteX0" fmla="*/ 28633 w 4242816"/>
              <a:gd name="connsiteY0" fmla="*/ 0 h 2454158"/>
              <a:gd name="connsiteX1" fmla="*/ 4214183 w 4242816"/>
              <a:gd name="connsiteY1" fmla="*/ 0 h 2454158"/>
              <a:gd name="connsiteX2" fmla="*/ 4231864 w 4242816"/>
              <a:gd name="connsiteY2" fmla="*/ 115848 h 2454158"/>
              <a:gd name="connsiteX3" fmla="*/ 4242816 w 4242816"/>
              <a:gd name="connsiteY3" fmla="*/ 332750 h 2454158"/>
              <a:gd name="connsiteX4" fmla="*/ 2121408 w 4242816"/>
              <a:gd name="connsiteY4" fmla="*/ 2454158 h 2454158"/>
              <a:gd name="connsiteX5" fmla="*/ 0 w 4242816"/>
              <a:gd name="connsiteY5" fmla="*/ 332750 h 2454158"/>
              <a:gd name="connsiteX6" fmla="*/ 10953 w 4242816"/>
              <a:gd name="connsiteY6" fmla="*/ 115848 h 2454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242816" h="2454158">
                <a:moveTo>
                  <a:pt x="28633" y="0"/>
                </a:moveTo>
                <a:lnTo>
                  <a:pt x="4214183" y="0"/>
                </a:lnTo>
                <a:lnTo>
                  <a:pt x="4231864" y="115848"/>
                </a:lnTo>
                <a:cubicBezTo>
                  <a:pt x="4239106" y="187164"/>
                  <a:pt x="4242816" y="259524"/>
                  <a:pt x="4242816" y="332750"/>
                </a:cubicBezTo>
                <a:cubicBezTo>
                  <a:pt x="4242816" y="1504371"/>
                  <a:pt x="3293029" y="2454158"/>
                  <a:pt x="2121408" y="2454158"/>
                </a:cubicBezTo>
                <a:cubicBezTo>
                  <a:pt x="949787" y="2454158"/>
                  <a:pt x="0" y="1504371"/>
                  <a:pt x="0" y="332750"/>
                </a:cubicBezTo>
                <a:cubicBezTo>
                  <a:pt x="0" y="259524"/>
                  <a:pt x="3710" y="187164"/>
                  <a:pt x="10953" y="115848"/>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Strong definition and meaning | Collins English Dictionary">
            <a:extLst>
              <a:ext uri="{FF2B5EF4-FFF2-40B4-BE49-F238E27FC236}">
                <a16:creationId xmlns:a16="http://schemas.microsoft.com/office/drawing/2014/main" id="{C63A6BE2-BB1F-8247-294E-DE05C011B4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3672" b="4"/>
          <a:stretch/>
        </p:blipFill>
        <p:spPr bwMode="auto">
          <a:xfrm>
            <a:off x="1246574" y="10"/>
            <a:ext cx="3913632" cy="2285224"/>
          </a:xfrm>
          <a:custGeom>
            <a:avLst/>
            <a:gdLst/>
            <a:ahLst/>
            <a:cxnLst/>
            <a:rect l="l" t="t" r="r" b="b"/>
            <a:pathLst>
              <a:path w="3913632" h="2285234">
                <a:moveTo>
                  <a:pt x="29691" y="0"/>
                </a:moveTo>
                <a:lnTo>
                  <a:pt x="3883942" y="0"/>
                </a:lnTo>
                <a:lnTo>
                  <a:pt x="3903529" y="128345"/>
                </a:lnTo>
                <a:cubicBezTo>
                  <a:pt x="3910210" y="194127"/>
                  <a:pt x="3913632" y="260873"/>
                  <a:pt x="3913632" y="328418"/>
                </a:cubicBezTo>
                <a:cubicBezTo>
                  <a:pt x="3913632" y="1409138"/>
                  <a:pt x="3037536" y="2285234"/>
                  <a:pt x="1956816" y="2285234"/>
                </a:cubicBezTo>
                <a:cubicBezTo>
                  <a:pt x="876096" y="2285234"/>
                  <a:pt x="0" y="1409138"/>
                  <a:pt x="0" y="328418"/>
                </a:cubicBezTo>
                <a:cubicBezTo>
                  <a:pt x="0" y="260873"/>
                  <a:pt x="3422" y="194127"/>
                  <a:pt x="10103" y="128345"/>
                </a:cubicBezTo>
                <a:close/>
              </a:path>
            </a:pathLst>
          </a:custGeom>
          <a:noFill/>
          <a:extLst>
            <a:ext uri="{909E8E84-426E-40DD-AFC4-6F175D3DCCD1}">
              <a14:hiddenFill xmlns:a14="http://schemas.microsoft.com/office/drawing/2010/main">
                <a:solidFill>
                  <a:srgbClr val="FFFFFF"/>
                </a:solidFill>
              </a14:hiddenFill>
            </a:ext>
          </a:extLst>
        </p:spPr>
      </p:pic>
      <p:pic>
        <p:nvPicPr>
          <p:cNvPr id="1028" name="Picture 4" descr="Weak definición y significado | Diccionario Inglés Collins">
            <a:extLst>
              <a:ext uri="{FF2B5EF4-FFF2-40B4-BE49-F238E27FC236}">
                <a16:creationId xmlns:a16="http://schemas.microsoft.com/office/drawing/2014/main" id="{79598CDA-B951-5AAB-9329-D68818881EE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185" r="26937" b="2"/>
          <a:stretch/>
        </p:blipFill>
        <p:spPr bwMode="auto">
          <a:xfrm>
            <a:off x="20" y="2279205"/>
            <a:ext cx="3564618" cy="4569668"/>
          </a:xfrm>
          <a:custGeom>
            <a:avLst/>
            <a:gdLst/>
            <a:ahLst/>
            <a:cxnLst/>
            <a:rect l="l" t="t" r="r" b="b"/>
            <a:pathLst>
              <a:path w="3564638" h="4569668">
                <a:moveTo>
                  <a:pt x="640080" y="0"/>
                </a:moveTo>
                <a:cubicBezTo>
                  <a:pt x="2255269" y="0"/>
                  <a:pt x="3564638" y="1309369"/>
                  <a:pt x="3564638" y="2924558"/>
                </a:cubicBezTo>
                <a:cubicBezTo>
                  <a:pt x="3564638" y="3530254"/>
                  <a:pt x="3380508" y="4092944"/>
                  <a:pt x="3065170" y="4559707"/>
                </a:cubicBezTo>
                <a:lnTo>
                  <a:pt x="3057720" y="4569668"/>
                </a:lnTo>
                <a:lnTo>
                  <a:pt x="0" y="4569668"/>
                </a:lnTo>
                <a:lnTo>
                  <a:pt x="0" y="72448"/>
                </a:lnTo>
                <a:lnTo>
                  <a:pt x="50679" y="59417"/>
                </a:lnTo>
                <a:cubicBezTo>
                  <a:pt x="241061" y="20459"/>
                  <a:pt x="438181" y="0"/>
                  <a:pt x="640080" y="0"/>
                </a:cubicBezTo>
                <a:close/>
              </a:path>
            </a:pathLst>
          </a:custGeom>
          <a:noFill/>
          <a:extLst>
            <a:ext uri="{909E8E84-426E-40DD-AFC4-6F175D3DCCD1}">
              <a14:hiddenFill xmlns:a14="http://schemas.microsoft.com/office/drawing/2010/main">
                <a:solidFill>
                  <a:srgbClr val="FFFFFF"/>
                </a:solidFill>
              </a14:hiddenFill>
            </a:ext>
          </a:extLst>
        </p:spPr>
      </p:pic>
      <p:sp>
        <p:nvSpPr>
          <p:cNvPr id="1041" name="Oval 1040">
            <a:extLst>
              <a:ext uri="{FF2B5EF4-FFF2-40B4-BE49-F238E27FC236}">
                <a16:creationId xmlns:a16="http://schemas.microsoft.com/office/drawing/2014/main" id="{78418A25-6EAC-4140-BFE6-284E1925B5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47279" y="6159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a:extLst>
              <a:ext uri="{FF2B5EF4-FFF2-40B4-BE49-F238E27FC236}">
                <a16:creationId xmlns:a16="http://schemas.microsoft.com/office/drawing/2014/main" id="{C24D9B87-7908-6DB8-86A9-7075D87F5CB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4687" r="10315" b="3"/>
          <a:stretch/>
        </p:blipFill>
        <p:spPr bwMode="auto">
          <a:xfrm>
            <a:off x="5511871" y="780500"/>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1043" name="Freeform: Shape 1042">
            <a:extLst>
              <a:ext uri="{FF2B5EF4-FFF2-40B4-BE49-F238E27FC236}">
                <a16:creationId xmlns:a16="http://schemas.microsoft.com/office/drawing/2014/main" id="{31103AB2-C090-458F-B752-294F23AFA8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52568" y="-4331"/>
            <a:ext cx="3439432" cy="3785157"/>
          </a:xfrm>
          <a:custGeom>
            <a:avLst/>
            <a:gdLst>
              <a:gd name="connsiteX0" fmla="*/ 198262 w 3439432"/>
              <a:gd name="connsiteY0" fmla="*/ 0 h 3785157"/>
              <a:gd name="connsiteX1" fmla="*/ 3439432 w 3439432"/>
              <a:gd name="connsiteY1" fmla="*/ 0 h 3785157"/>
              <a:gd name="connsiteX2" fmla="*/ 3439432 w 3439432"/>
              <a:gd name="connsiteY2" fmla="*/ 3697836 h 3785157"/>
              <a:gd name="connsiteX3" fmla="*/ 3318024 w 3439432"/>
              <a:gd name="connsiteY3" fmla="*/ 3729054 h 3785157"/>
              <a:gd name="connsiteX4" fmla="*/ 2761488 w 3439432"/>
              <a:gd name="connsiteY4" fmla="*/ 3785157 h 3785157"/>
              <a:gd name="connsiteX5" fmla="*/ 0 w 3439432"/>
              <a:gd name="connsiteY5" fmla="*/ 1023669 h 3785157"/>
              <a:gd name="connsiteX6" fmla="*/ 124151 w 3439432"/>
              <a:gd name="connsiteY6" fmla="*/ 202487 h 3785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432" h="3785157">
                <a:moveTo>
                  <a:pt x="198262" y="0"/>
                </a:moveTo>
                <a:lnTo>
                  <a:pt x="3439432" y="0"/>
                </a:lnTo>
                <a:lnTo>
                  <a:pt x="3439432" y="3697836"/>
                </a:lnTo>
                <a:lnTo>
                  <a:pt x="3318024" y="3729054"/>
                </a:lnTo>
                <a:cubicBezTo>
                  <a:pt x="3138258" y="3765839"/>
                  <a:pt x="2952129" y="3785157"/>
                  <a:pt x="2761488" y="3785157"/>
                </a:cubicBezTo>
                <a:cubicBezTo>
                  <a:pt x="1236360" y="3785157"/>
                  <a:pt x="0" y="2548797"/>
                  <a:pt x="0" y="1023669"/>
                </a:cubicBezTo>
                <a:cubicBezTo>
                  <a:pt x="0" y="737708"/>
                  <a:pt x="43466" y="461898"/>
                  <a:pt x="124151" y="202487"/>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32" name="Picture 8" descr="Base definition and meaning | Collins English Dictionary">
            <a:extLst>
              <a:ext uri="{FF2B5EF4-FFF2-40B4-BE49-F238E27FC236}">
                <a16:creationId xmlns:a16="http://schemas.microsoft.com/office/drawing/2014/main" id="{6329D784-ABAF-EDC4-C7B2-C5D0069082B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4562" r="24560" b="-2"/>
          <a:stretch/>
        </p:blipFill>
        <p:spPr bwMode="auto">
          <a:xfrm>
            <a:off x="8918761" y="-4331"/>
            <a:ext cx="3273238" cy="3618965"/>
          </a:xfrm>
          <a:custGeom>
            <a:avLst/>
            <a:gdLst/>
            <a:ahLst/>
            <a:cxnLst/>
            <a:rect l="l" t="t" r="r" b="b"/>
            <a:pathLst>
              <a:path w="3273238" h="3618965">
                <a:moveTo>
                  <a:pt x="210437" y="0"/>
                </a:moveTo>
                <a:lnTo>
                  <a:pt x="3273238" y="0"/>
                </a:lnTo>
                <a:lnTo>
                  <a:pt x="3273238" y="3526409"/>
                </a:lnTo>
                <a:lnTo>
                  <a:pt x="3118338" y="3566238"/>
                </a:lnTo>
                <a:cubicBezTo>
                  <a:pt x="2949390" y="3600810"/>
                  <a:pt x="2774463" y="3618965"/>
                  <a:pt x="2595295" y="3618965"/>
                </a:cubicBezTo>
                <a:cubicBezTo>
                  <a:pt x="1161953" y="3618965"/>
                  <a:pt x="0" y="2457012"/>
                  <a:pt x="0" y="1023670"/>
                </a:cubicBezTo>
                <a:cubicBezTo>
                  <a:pt x="0" y="665335"/>
                  <a:pt x="72622" y="323961"/>
                  <a:pt x="203951" y="1346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872199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500"/>
                                  </p:stCondLst>
                                  <p:iterate>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700"/>
                                        <p:tgtEl>
                                          <p:spTgt spid="3">
                                            <p:txEl>
                                              <p:pRg st="0" end="0"/>
                                            </p:txEl>
                                          </p:spTgt>
                                        </p:tgtEl>
                                      </p:cBhvr>
                                    </p:animEffect>
                                  </p:childTnLst>
                                </p:cTn>
                              </p:par>
                              <p:par>
                                <p:cTn id="8" presetID="10" presetClass="entr" presetSubtype="0" fill="hold" grpId="0" nodeType="withEffect">
                                  <p:stCondLst>
                                    <p:cond delay="1000"/>
                                  </p:stCondLst>
                                  <p:iterate>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7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3474F-4B70-D036-5898-633104302148}"/>
              </a:ext>
            </a:extLst>
          </p:cNvPr>
          <p:cNvSpPr>
            <a:spLocks noGrp="1"/>
          </p:cNvSpPr>
          <p:nvPr>
            <p:ph type="title"/>
          </p:nvPr>
        </p:nvSpPr>
        <p:spPr/>
        <p:txBody>
          <a:bodyPr/>
          <a:lstStyle/>
          <a:p>
            <a:r>
              <a:rPr lang="en-US" b="1" dirty="0"/>
              <a:t>Let’s make a table to show what the concentrations of everything are over time:</a:t>
            </a:r>
          </a:p>
        </p:txBody>
      </p:sp>
      <p:graphicFrame>
        <p:nvGraphicFramePr>
          <p:cNvPr id="4" name="Table 4">
            <a:extLst>
              <a:ext uri="{FF2B5EF4-FFF2-40B4-BE49-F238E27FC236}">
                <a16:creationId xmlns:a16="http://schemas.microsoft.com/office/drawing/2014/main" id="{5020DD31-6684-C0B9-9513-6FC8E8354B18}"/>
              </a:ext>
            </a:extLst>
          </p:cNvPr>
          <p:cNvGraphicFramePr>
            <a:graphicFrameLocks noGrp="1"/>
          </p:cNvGraphicFramePr>
          <p:nvPr>
            <p:extLst>
              <p:ext uri="{D42A27DB-BD31-4B8C-83A1-F6EECF244321}">
                <p14:modId xmlns:p14="http://schemas.microsoft.com/office/powerpoint/2010/main" val="2990116137"/>
              </p:ext>
            </p:extLst>
          </p:nvPr>
        </p:nvGraphicFramePr>
        <p:xfrm>
          <a:off x="1528763" y="2277004"/>
          <a:ext cx="8688388" cy="1828800"/>
        </p:xfrm>
        <a:graphic>
          <a:graphicData uri="http://schemas.openxmlformats.org/drawingml/2006/table">
            <a:tbl>
              <a:tblPr firstRow="1" bandRow="1">
                <a:tableStyleId>{5C22544A-7EE6-4342-B048-85BDC9FD1C3A}</a:tableStyleId>
              </a:tblPr>
              <a:tblGrid>
                <a:gridCol w="1628775">
                  <a:extLst>
                    <a:ext uri="{9D8B030D-6E8A-4147-A177-3AD203B41FA5}">
                      <a16:colId xmlns:a16="http://schemas.microsoft.com/office/drawing/2014/main" val="1936670942"/>
                    </a:ext>
                  </a:extLst>
                </a:gridCol>
                <a:gridCol w="2100262">
                  <a:extLst>
                    <a:ext uri="{9D8B030D-6E8A-4147-A177-3AD203B41FA5}">
                      <a16:colId xmlns:a16="http://schemas.microsoft.com/office/drawing/2014/main" val="331001116"/>
                    </a:ext>
                  </a:extLst>
                </a:gridCol>
                <a:gridCol w="2787254">
                  <a:extLst>
                    <a:ext uri="{9D8B030D-6E8A-4147-A177-3AD203B41FA5}">
                      <a16:colId xmlns:a16="http://schemas.microsoft.com/office/drawing/2014/main" val="1452904257"/>
                    </a:ext>
                  </a:extLst>
                </a:gridCol>
                <a:gridCol w="2172097">
                  <a:extLst>
                    <a:ext uri="{9D8B030D-6E8A-4147-A177-3AD203B41FA5}">
                      <a16:colId xmlns:a16="http://schemas.microsoft.com/office/drawing/2014/main" val="3789113117"/>
                    </a:ext>
                  </a:extLst>
                </a:gridCol>
              </a:tblGrid>
              <a:tr h="370840">
                <a:tc>
                  <a:txBody>
                    <a:bodyPr/>
                    <a:lstStyle/>
                    <a:p>
                      <a:r>
                        <a:rPr lang="en-US" sz="2400" dirty="0"/>
                        <a:t>Compound</a:t>
                      </a:r>
                    </a:p>
                  </a:txBody>
                  <a:tcPr/>
                </a:tc>
                <a:tc>
                  <a:txBody>
                    <a:bodyPr/>
                    <a:lstStyle/>
                    <a:p>
                      <a:r>
                        <a:rPr lang="en-US" sz="2400" dirty="0"/>
                        <a:t>Initial molarity</a:t>
                      </a:r>
                    </a:p>
                  </a:txBody>
                  <a:tcPr/>
                </a:tc>
                <a:tc>
                  <a:txBody>
                    <a:bodyPr/>
                    <a:lstStyle/>
                    <a:p>
                      <a:r>
                        <a:rPr lang="en-US" sz="2400" dirty="0"/>
                        <a:t>Change over time</a:t>
                      </a:r>
                    </a:p>
                  </a:txBody>
                  <a:tcPr/>
                </a:tc>
                <a:tc>
                  <a:txBody>
                    <a:bodyPr/>
                    <a:lstStyle/>
                    <a:p>
                      <a:r>
                        <a:rPr lang="en-US" sz="2400" dirty="0"/>
                        <a:t>Final molarity</a:t>
                      </a:r>
                    </a:p>
                  </a:txBody>
                  <a:tcPr/>
                </a:tc>
                <a:extLst>
                  <a:ext uri="{0D108BD9-81ED-4DB2-BD59-A6C34878D82A}">
                    <a16:rowId xmlns:a16="http://schemas.microsoft.com/office/drawing/2014/main" val="807141602"/>
                  </a:ext>
                </a:extLst>
              </a:tr>
              <a:tr h="370840">
                <a:tc>
                  <a:txBody>
                    <a:bodyPr/>
                    <a:lstStyle/>
                    <a:p>
                      <a:r>
                        <a:rPr lang="en-US" sz="2400" dirty="0"/>
                        <a:t>HF</a:t>
                      </a:r>
                    </a:p>
                  </a:txBody>
                  <a:tcPr/>
                </a:tc>
                <a:tc>
                  <a:txBody>
                    <a:bodyPr/>
                    <a:lstStyle/>
                    <a:p>
                      <a:r>
                        <a:rPr lang="en-US" sz="2400" dirty="0"/>
                        <a:t>0.500 M</a:t>
                      </a:r>
                    </a:p>
                  </a:txBody>
                  <a:tcPr/>
                </a:tc>
                <a:tc>
                  <a:txBody>
                    <a:bodyPr/>
                    <a:lstStyle/>
                    <a:p>
                      <a:r>
                        <a:rPr lang="en-US" sz="2400" dirty="0"/>
                        <a:t>?</a:t>
                      </a:r>
                    </a:p>
                  </a:txBody>
                  <a:tcPr/>
                </a:tc>
                <a:tc>
                  <a:txBody>
                    <a:bodyPr/>
                    <a:lstStyle/>
                    <a:p>
                      <a:r>
                        <a:rPr lang="en-US" sz="2400" dirty="0"/>
                        <a:t>?</a:t>
                      </a:r>
                    </a:p>
                  </a:txBody>
                  <a:tcPr/>
                </a:tc>
                <a:extLst>
                  <a:ext uri="{0D108BD9-81ED-4DB2-BD59-A6C34878D82A}">
                    <a16:rowId xmlns:a16="http://schemas.microsoft.com/office/drawing/2014/main" val="3354440211"/>
                  </a:ext>
                </a:extLst>
              </a:tr>
              <a:tr h="370840">
                <a:tc>
                  <a:txBody>
                    <a:bodyPr/>
                    <a:lstStyle/>
                    <a:p>
                      <a:r>
                        <a:rPr lang="en-US" sz="2400" dirty="0"/>
                        <a:t>H</a:t>
                      </a:r>
                      <a:r>
                        <a:rPr lang="en-US" sz="2400" baseline="30000" dirty="0"/>
                        <a:t>+</a:t>
                      </a:r>
                      <a:endParaRPr lang="en-US" sz="2400" dirty="0"/>
                    </a:p>
                  </a:txBody>
                  <a:tcPr/>
                </a:tc>
                <a:tc>
                  <a:txBody>
                    <a:bodyPr/>
                    <a:lstStyle/>
                    <a:p>
                      <a:r>
                        <a:rPr lang="en-US" sz="2400" dirty="0"/>
                        <a:t>0 M </a:t>
                      </a:r>
                    </a:p>
                  </a:txBody>
                  <a:tcPr/>
                </a:tc>
                <a:tc>
                  <a:txBody>
                    <a:bodyPr/>
                    <a:lstStyle/>
                    <a:p>
                      <a:r>
                        <a:rPr lang="en-US" sz="2400" dirty="0"/>
                        <a:t>?</a:t>
                      </a:r>
                    </a:p>
                  </a:txBody>
                  <a:tcPr/>
                </a:tc>
                <a:tc>
                  <a:txBody>
                    <a:bodyPr/>
                    <a:lstStyle/>
                    <a:p>
                      <a:r>
                        <a:rPr lang="en-US" sz="2400" dirty="0"/>
                        <a:t>?</a:t>
                      </a:r>
                    </a:p>
                  </a:txBody>
                  <a:tcPr/>
                </a:tc>
                <a:extLst>
                  <a:ext uri="{0D108BD9-81ED-4DB2-BD59-A6C34878D82A}">
                    <a16:rowId xmlns:a16="http://schemas.microsoft.com/office/drawing/2014/main" val="4011239556"/>
                  </a:ext>
                </a:extLst>
              </a:tr>
              <a:tr h="370840">
                <a:tc>
                  <a:txBody>
                    <a:bodyPr/>
                    <a:lstStyle/>
                    <a:p>
                      <a:r>
                        <a:rPr lang="en-US" sz="2400" dirty="0"/>
                        <a:t>F</a:t>
                      </a:r>
                      <a:r>
                        <a:rPr lang="en-US" sz="2400" baseline="30000" dirty="0"/>
                        <a:t>-</a:t>
                      </a:r>
                      <a:endParaRPr lang="en-US" sz="2400" dirty="0"/>
                    </a:p>
                  </a:txBody>
                  <a:tcPr/>
                </a:tc>
                <a:tc>
                  <a:txBody>
                    <a:bodyPr/>
                    <a:lstStyle/>
                    <a:p>
                      <a:r>
                        <a:rPr lang="en-US" sz="2400" dirty="0"/>
                        <a:t>0 M</a:t>
                      </a:r>
                    </a:p>
                  </a:txBody>
                  <a:tcPr/>
                </a:tc>
                <a:tc>
                  <a:txBody>
                    <a:bodyPr/>
                    <a:lstStyle/>
                    <a:p>
                      <a:r>
                        <a:rPr lang="en-US" sz="2400" dirty="0"/>
                        <a:t>?</a:t>
                      </a:r>
                    </a:p>
                  </a:txBody>
                  <a:tcPr/>
                </a:tc>
                <a:tc>
                  <a:txBody>
                    <a:bodyPr/>
                    <a:lstStyle/>
                    <a:p>
                      <a:r>
                        <a:rPr lang="en-US" sz="2400" dirty="0"/>
                        <a:t>?</a:t>
                      </a:r>
                    </a:p>
                  </a:txBody>
                  <a:tcPr/>
                </a:tc>
                <a:extLst>
                  <a:ext uri="{0D108BD9-81ED-4DB2-BD59-A6C34878D82A}">
                    <a16:rowId xmlns:a16="http://schemas.microsoft.com/office/drawing/2014/main" val="413739773"/>
                  </a:ext>
                </a:extLst>
              </a:tr>
            </a:tbl>
          </a:graphicData>
        </a:graphic>
      </p:graphicFrame>
      <p:sp>
        <p:nvSpPr>
          <p:cNvPr id="5" name="TextBox 4">
            <a:extLst>
              <a:ext uri="{FF2B5EF4-FFF2-40B4-BE49-F238E27FC236}">
                <a16:creationId xmlns:a16="http://schemas.microsoft.com/office/drawing/2014/main" id="{74EE8BAE-5A41-CD27-F3EE-2B65AAF851B2}"/>
              </a:ext>
            </a:extLst>
          </p:cNvPr>
          <p:cNvSpPr txBox="1"/>
          <p:nvPr/>
        </p:nvSpPr>
        <p:spPr>
          <a:xfrm>
            <a:off x="1257300" y="4600575"/>
            <a:ext cx="9429750" cy="584775"/>
          </a:xfrm>
          <a:prstGeom prst="rect">
            <a:avLst/>
          </a:prstGeom>
          <a:noFill/>
        </p:spPr>
        <p:txBody>
          <a:bodyPr wrap="square" rtlCol="0">
            <a:spAutoFit/>
          </a:bodyPr>
          <a:lstStyle/>
          <a:p>
            <a:r>
              <a:rPr lang="en-US" sz="3200" dirty="0"/>
              <a:t>Trust me.  We’re doing OK.</a:t>
            </a:r>
          </a:p>
        </p:txBody>
      </p:sp>
    </p:spTree>
    <p:extLst>
      <p:ext uri="{BB962C8B-B14F-4D97-AF65-F5344CB8AC3E}">
        <p14:creationId xmlns:p14="http://schemas.microsoft.com/office/powerpoint/2010/main" val="16090746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E9FEB-355B-69A5-F758-94BE160C07CA}"/>
              </a:ext>
            </a:extLst>
          </p:cNvPr>
          <p:cNvSpPr>
            <a:spLocks noGrp="1"/>
          </p:cNvSpPr>
          <p:nvPr>
            <p:ph type="title"/>
          </p:nvPr>
        </p:nvSpPr>
        <p:spPr/>
        <p:txBody>
          <a:bodyPr/>
          <a:lstStyle/>
          <a:p>
            <a:r>
              <a:rPr lang="en-US" b="1" dirty="0"/>
              <a:t>Let’s fill in the “?” entries:</a:t>
            </a:r>
          </a:p>
        </p:txBody>
      </p:sp>
      <p:graphicFrame>
        <p:nvGraphicFramePr>
          <p:cNvPr id="4" name="Table 4">
            <a:extLst>
              <a:ext uri="{FF2B5EF4-FFF2-40B4-BE49-F238E27FC236}">
                <a16:creationId xmlns:a16="http://schemas.microsoft.com/office/drawing/2014/main" id="{C835DA4C-C7CB-EE50-48E3-1E6A0F551959}"/>
              </a:ext>
            </a:extLst>
          </p:cNvPr>
          <p:cNvGraphicFramePr>
            <a:graphicFrameLocks noGrp="1"/>
          </p:cNvGraphicFramePr>
          <p:nvPr>
            <p:extLst>
              <p:ext uri="{D42A27DB-BD31-4B8C-83A1-F6EECF244321}">
                <p14:modId xmlns:p14="http://schemas.microsoft.com/office/powerpoint/2010/main" val="1171273584"/>
              </p:ext>
            </p:extLst>
          </p:nvPr>
        </p:nvGraphicFramePr>
        <p:xfrm>
          <a:off x="1585913" y="4020079"/>
          <a:ext cx="8688388" cy="1828800"/>
        </p:xfrm>
        <a:graphic>
          <a:graphicData uri="http://schemas.openxmlformats.org/drawingml/2006/table">
            <a:tbl>
              <a:tblPr firstRow="1" bandRow="1">
                <a:tableStyleId>{5C22544A-7EE6-4342-B048-85BDC9FD1C3A}</a:tableStyleId>
              </a:tblPr>
              <a:tblGrid>
                <a:gridCol w="1628775">
                  <a:extLst>
                    <a:ext uri="{9D8B030D-6E8A-4147-A177-3AD203B41FA5}">
                      <a16:colId xmlns:a16="http://schemas.microsoft.com/office/drawing/2014/main" val="1936670942"/>
                    </a:ext>
                  </a:extLst>
                </a:gridCol>
                <a:gridCol w="2100262">
                  <a:extLst>
                    <a:ext uri="{9D8B030D-6E8A-4147-A177-3AD203B41FA5}">
                      <a16:colId xmlns:a16="http://schemas.microsoft.com/office/drawing/2014/main" val="331001116"/>
                    </a:ext>
                  </a:extLst>
                </a:gridCol>
                <a:gridCol w="2787254">
                  <a:extLst>
                    <a:ext uri="{9D8B030D-6E8A-4147-A177-3AD203B41FA5}">
                      <a16:colId xmlns:a16="http://schemas.microsoft.com/office/drawing/2014/main" val="1452904257"/>
                    </a:ext>
                  </a:extLst>
                </a:gridCol>
                <a:gridCol w="2172097">
                  <a:extLst>
                    <a:ext uri="{9D8B030D-6E8A-4147-A177-3AD203B41FA5}">
                      <a16:colId xmlns:a16="http://schemas.microsoft.com/office/drawing/2014/main" val="3789113117"/>
                    </a:ext>
                  </a:extLst>
                </a:gridCol>
              </a:tblGrid>
              <a:tr h="370840">
                <a:tc>
                  <a:txBody>
                    <a:bodyPr/>
                    <a:lstStyle/>
                    <a:p>
                      <a:pPr algn="ctr"/>
                      <a:r>
                        <a:rPr lang="en-US" sz="2400" dirty="0"/>
                        <a:t>Compound</a:t>
                      </a:r>
                    </a:p>
                  </a:txBody>
                  <a:tcPr/>
                </a:tc>
                <a:tc>
                  <a:txBody>
                    <a:bodyPr/>
                    <a:lstStyle/>
                    <a:p>
                      <a:pPr algn="ctr"/>
                      <a:r>
                        <a:rPr lang="en-US" sz="2400" dirty="0"/>
                        <a:t>Initial molarity</a:t>
                      </a:r>
                    </a:p>
                  </a:txBody>
                  <a:tcPr/>
                </a:tc>
                <a:tc>
                  <a:txBody>
                    <a:bodyPr/>
                    <a:lstStyle/>
                    <a:p>
                      <a:pPr algn="ctr"/>
                      <a:r>
                        <a:rPr lang="en-US" sz="2400" dirty="0"/>
                        <a:t>Change over time</a:t>
                      </a:r>
                    </a:p>
                  </a:txBody>
                  <a:tcPr/>
                </a:tc>
                <a:tc>
                  <a:txBody>
                    <a:bodyPr/>
                    <a:lstStyle/>
                    <a:p>
                      <a:pPr algn="ctr"/>
                      <a:r>
                        <a:rPr lang="en-US" sz="2400" dirty="0"/>
                        <a:t>Final molarity</a:t>
                      </a:r>
                    </a:p>
                  </a:txBody>
                  <a:tcPr/>
                </a:tc>
                <a:extLst>
                  <a:ext uri="{0D108BD9-81ED-4DB2-BD59-A6C34878D82A}">
                    <a16:rowId xmlns:a16="http://schemas.microsoft.com/office/drawing/2014/main" val="807141602"/>
                  </a:ext>
                </a:extLst>
              </a:tr>
              <a:tr h="370840">
                <a:tc>
                  <a:txBody>
                    <a:bodyPr/>
                    <a:lstStyle/>
                    <a:p>
                      <a:pPr algn="ctr"/>
                      <a:r>
                        <a:rPr lang="en-US" sz="2400" dirty="0"/>
                        <a:t>HF</a:t>
                      </a:r>
                    </a:p>
                  </a:txBody>
                  <a:tcPr/>
                </a:tc>
                <a:tc>
                  <a:txBody>
                    <a:bodyPr/>
                    <a:lstStyle/>
                    <a:p>
                      <a:pPr algn="ctr"/>
                      <a:r>
                        <a:rPr lang="en-US" sz="2400" dirty="0"/>
                        <a:t>0.500 M</a:t>
                      </a:r>
                    </a:p>
                  </a:txBody>
                  <a:tcPr/>
                </a:tc>
                <a:tc>
                  <a:txBody>
                    <a:bodyPr/>
                    <a:lstStyle/>
                    <a:p>
                      <a:pPr algn="ctr"/>
                      <a:r>
                        <a:rPr lang="en-US" sz="2400" dirty="0"/>
                        <a:t>-x</a:t>
                      </a:r>
                    </a:p>
                  </a:txBody>
                  <a:tcPr/>
                </a:tc>
                <a:tc>
                  <a:txBody>
                    <a:bodyPr/>
                    <a:lstStyle/>
                    <a:p>
                      <a:pPr algn="ctr"/>
                      <a:r>
                        <a:rPr lang="en-US" sz="2400" dirty="0"/>
                        <a:t>0.500 – x </a:t>
                      </a:r>
                    </a:p>
                  </a:txBody>
                  <a:tcPr/>
                </a:tc>
                <a:extLst>
                  <a:ext uri="{0D108BD9-81ED-4DB2-BD59-A6C34878D82A}">
                    <a16:rowId xmlns:a16="http://schemas.microsoft.com/office/drawing/2014/main" val="3354440211"/>
                  </a:ext>
                </a:extLst>
              </a:tr>
              <a:tr h="370840">
                <a:tc>
                  <a:txBody>
                    <a:bodyPr/>
                    <a:lstStyle/>
                    <a:p>
                      <a:pPr algn="ctr"/>
                      <a:r>
                        <a:rPr lang="en-US" sz="2400" dirty="0"/>
                        <a:t>H</a:t>
                      </a:r>
                      <a:r>
                        <a:rPr lang="en-US" sz="2400" baseline="30000" dirty="0"/>
                        <a:t>+</a:t>
                      </a:r>
                      <a:endParaRPr lang="en-US" sz="2400" dirty="0"/>
                    </a:p>
                  </a:txBody>
                  <a:tcPr/>
                </a:tc>
                <a:tc>
                  <a:txBody>
                    <a:bodyPr/>
                    <a:lstStyle/>
                    <a:p>
                      <a:pPr algn="ctr"/>
                      <a:r>
                        <a:rPr lang="en-US" sz="2400" dirty="0"/>
                        <a:t>0 M </a:t>
                      </a:r>
                    </a:p>
                  </a:txBody>
                  <a:tcPr/>
                </a:tc>
                <a:tc>
                  <a:txBody>
                    <a:bodyPr/>
                    <a:lstStyle/>
                    <a:p>
                      <a:pPr algn="ctr"/>
                      <a:r>
                        <a:rPr lang="en-US" sz="2400" dirty="0"/>
                        <a:t>+x</a:t>
                      </a:r>
                    </a:p>
                  </a:txBody>
                  <a:tcPr/>
                </a:tc>
                <a:tc>
                  <a:txBody>
                    <a:bodyPr/>
                    <a:lstStyle/>
                    <a:p>
                      <a:pPr algn="ctr"/>
                      <a:r>
                        <a:rPr lang="en-US" sz="2400" dirty="0"/>
                        <a:t>x</a:t>
                      </a:r>
                    </a:p>
                  </a:txBody>
                  <a:tcPr/>
                </a:tc>
                <a:extLst>
                  <a:ext uri="{0D108BD9-81ED-4DB2-BD59-A6C34878D82A}">
                    <a16:rowId xmlns:a16="http://schemas.microsoft.com/office/drawing/2014/main" val="4011239556"/>
                  </a:ext>
                </a:extLst>
              </a:tr>
              <a:tr h="370840">
                <a:tc>
                  <a:txBody>
                    <a:bodyPr/>
                    <a:lstStyle/>
                    <a:p>
                      <a:pPr algn="ctr"/>
                      <a:r>
                        <a:rPr lang="en-US" sz="2400" dirty="0"/>
                        <a:t>F</a:t>
                      </a:r>
                      <a:r>
                        <a:rPr lang="en-US" sz="2400" baseline="30000" dirty="0"/>
                        <a:t>-</a:t>
                      </a:r>
                      <a:endParaRPr lang="en-US" sz="2400" dirty="0"/>
                    </a:p>
                  </a:txBody>
                  <a:tcPr/>
                </a:tc>
                <a:tc>
                  <a:txBody>
                    <a:bodyPr/>
                    <a:lstStyle/>
                    <a:p>
                      <a:pPr algn="ctr"/>
                      <a:r>
                        <a:rPr lang="en-US" sz="2400" dirty="0"/>
                        <a:t>0 M</a:t>
                      </a:r>
                    </a:p>
                  </a:txBody>
                  <a:tcPr/>
                </a:tc>
                <a:tc>
                  <a:txBody>
                    <a:bodyPr/>
                    <a:lstStyle/>
                    <a:p>
                      <a:pPr algn="ctr"/>
                      <a:r>
                        <a:rPr lang="en-US" sz="2400" dirty="0"/>
                        <a:t>+x</a:t>
                      </a:r>
                    </a:p>
                  </a:txBody>
                  <a:tcPr/>
                </a:tc>
                <a:tc>
                  <a:txBody>
                    <a:bodyPr/>
                    <a:lstStyle/>
                    <a:p>
                      <a:pPr algn="ctr"/>
                      <a:r>
                        <a:rPr lang="en-US" sz="2400" dirty="0"/>
                        <a:t>x</a:t>
                      </a:r>
                    </a:p>
                  </a:txBody>
                  <a:tcPr/>
                </a:tc>
                <a:extLst>
                  <a:ext uri="{0D108BD9-81ED-4DB2-BD59-A6C34878D82A}">
                    <a16:rowId xmlns:a16="http://schemas.microsoft.com/office/drawing/2014/main" val="413739773"/>
                  </a:ext>
                </a:extLst>
              </a:tr>
            </a:tbl>
          </a:graphicData>
        </a:graphic>
      </p:graphicFrame>
      <p:sp>
        <p:nvSpPr>
          <p:cNvPr id="5" name="TextBox 4">
            <a:extLst>
              <a:ext uri="{FF2B5EF4-FFF2-40B4-BE49-F238E27FC236}">
                <a16:creationId xmlns:a16="http://schemas.microsoft.com/office/drawing/2014/main" id="{37CC8AC5-D86B-DEE4-4F76-8F56E23F70CF}"/>
              </a:ext>
            </a:extLst>
          </p:cNvPr>
          <p:cNvSpPr txBox="1"/>
          <p:nvPr/>
        </p:nvSpPr>
        <p:spPr>
          <a:xfrm>
            <a:off x="1400175" y="1514475"/>
            <a:ext cx="9444038" cy="2308324"/>
          </a:xfrm>
          <a:prstGeom prst="rect">
            <a:avLst/>
          </a:prstGeom>
          <a:noFill/>
        </p:spPr>
        <p:txBody>
          <a:bodyPr wrap="square" rtlCol="0">
            <a:spAutoFit/>
          </a:bodyPr>
          <a:lstStyle/>
          <a:p>
            <a:r>
              <a:rPr lang="en-US" sz="2400" dirty="0"/>
              <a:t>Though the concentration of HF is initially 0.500 M, it goes down by some amount.  Let’s say that the concentration changes by an unknown quantity, x.  This makes the final molarity 0.500 – x</a:t>
            </a:r>
          </a:p>
          <a:p>
            <a:endParaRPr lang="en-US" sz="2400" dirty="0"/>
          </a:p>
          <a:p>
            <a:r>
              <a:rPr lang="en-US" sz="2400" dirty="0"/>
              <a:t>Likewise, if x amount of HF is converted to H+ and F-, the concentration of each at equilibrium will simply be x.</a:t>
            </a:r>
          </a:p>
        </p:txBody>
      </p:sp>
    </p:spTree>
    <p:extLst>
      <p:ext uri="{BB962C8B-B14F-4D97-AF65-F5344CB8AC3E}">
        <p14:creationId xmlns:p14="http://schemas.microsoft.com/office/powerpoint/2010/main" val="29855648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8AF1D-EF07-E728-9DCA-444840815088}"/>
              </a:ext>
            </a:extLst>
          </p:cNvPr>
          <p:cNvSpPr>
            <a:spLocks noGrp="1"/>
          </p:cNvSpPr>
          <p:nvPr>
            <p:ph type="title"/>
          </p:nvPr>
        </p:nvSpPr>
        <p:spPr/>
        <p:txBody>
          <a:bodyPr/>
          <a:lstStyle/>
          <a:p>
            <a:r>
              <a:rPr lang="en-US" dirty="0"/>
              <a:t>And now, we have an equation with only one variable to solve:</a:t>
            </a:r>
          </a:p>
        </p:txBody>
      </p:sp>
      <p:sp>
        <p:nvSpPr>
          <p:cNvPr id="4" name="TextBox 3">
            <a:extLst>
              <a:ext uri="{FF2B5EF4-FFF2-40B4-BE49-F238E27FC236}">
                <a16:creationId xmlns:a16="http://schemas.microsoft.com/office/drawing/2014/main" id="{A6493550-E5DD-BA47-C9EA-404AECBD65E5}"/>
              </a:ext>
            </a:extLst>
          </p:cNvPr>
          <p:cNvSpPr txBox="1"/>
          <p:nvPr/>
        </p:nvSpPr>
        <p:spPr>
          <a:xfrm>
            <a:off x="2557463" y="2551837"/>
            <a:ext cx="7058025" cy="1754326"/>
          </a:xfrm>
          <a:prstGeom prst="rect">
            <a:avLst/>
          </a:prstGeom>
          <a:noFill/>
        </p:spPr>
        <p:txBody>
          <a:bodyPr wrap="square" rtlCol="0">
            <a:spAutoFit/>
          </a:bodyPr>
          <a:lstStyle/>
          <a:p>
            <a:r>
              <a:rPr lang="en-US" sz="3600" dirty="0"/>
              <a:t>[H</a:t>
            </a:r>
            <a:r>
              <a:rPr lang="en-US" sz="3600" baseline="30000" dirty="0"/>
              <a:t>+</a:t>
            </a:r>
            <a:r>
              <a:rPr lang="en-US" sz="3600" dirty="0"/>
              <a:t>][F</a:t>
            </a:r>
            <a:r>
              <a:rPr lang="en-US" sz="3600" baseline="30000" dirty="0"/>
              <a:t>-</a:t>
            </a:r>
            <a:r>
              <a:rPr lang="en-US" sz="3600" dirty="0"/>
              <a:t>]          (x)(x)                    x</a:t>
            </a:r>
            <a:r>
              <a:rPr lang="en-US" sz="3600" baseline="30000" dirty="0"/>
              <a:t>2</a:t>
            </a:r>
            <a:r>
              <a:rPr lang="en-US" sz="3600" dirty="0"/>
              <a:t>                    </a:t>
            </a:r>
          </a:p>
          <a:p>
            <a:pPr algn="ctr"/>
            <a:endParaRPr lang="en-US" sz="3600" dirty="0"/>
          </a:p>
          <a:p>
            <a:r>
              <a:rPr lang="en-US" sz="3600" dirty="0"/>
              <a:t>  [HF]	 0.500 – x		 0.500 - x</a:t>
            </a:r>
          </a:p>
        </p:txBody>
      </p:sp>
      <p:cxnSp>
        <p:nvCxnSpPr>
          <p:cNvPr id="5" name="Straight Connector 4">
            <a:extLst>
              <a:ext uri="{FF2B5EF4-FFF2-40B4-BE49-F238E27FC236}">
                <a16:creationId xmlns:a16="http://schemas.microsoft.com/office/drawing/2014/main" id="{F50407BD-926C-5893-CB78-A852A61AE089}"/>
              </a:ext>
            </a:extLst>
          </p:cNvPr>
          <p:cNvCxnSpPr/>
          <p:nvPr/>
        </p:nvCxnSpPr>
        <p:spPr>
          <a:xfrm>
            <a:off x="2757487" y="3391763"/>
            <a:ext cx="1243013" cy="0"/>
          </a:xfrm>
          <a:prstGeom prst="line">
            <a:avLst/>
          </a:prstGeom>
        </p:spPr>
        <p:style>
          <a:lnRef idx="3">
            <a:schemeClr val="dk1"/>
          </a:lnRef>
          <a:fillRef idx="0">
            <a:schemeClr val="dk1"/>
          </a:fillRef>
          <a:effectRef idx="2">
            <a:schemeClr val="dk1"/>
          </a:effectRef>
          <a:fontRef idx="minor">
            <a:schemeClr val="tx1"/>
          </a:fontRef>
        </p:style>
      </p:cxnSp>
      <p:sp>
        <p:nvSpPr>
          <p:cNvPr id="6" name="TextBox 5">
            <a:extLst>
              <a:ext uri="{FF2B5EF4-FFF2-40B4-BE49-F238E27FC236}">
                <a16:creationId xmlns:a16="http://schemas.microsoft.com/office/drawing/2014/main" id="{65C9B994-C379-9691-2480-13D7AC9B9D26}"/>
              </a:ext>
            </a:extLst>
          </p:cNvPr>
          <p:cNvSpPr txBox="1"/>
          <p:nvPr/>
        </p:nvSpPr>
        <p:spPr>
          <a:xfrm>
            <a:off x="4929188" y="2857500"/>
            <a:ext cx="343364" cy="369332"/>
          </a:xfrm>
          <a:prstGeom prst="rect">
            <a:avLst/>
          </a:prstGeom>
          <a:noFill/>
        </p:spPr>
        <p:txBody>
          <a:bodyPr wrap="none" rtlCol="0">
            <a:spAutoFit/>
          </a:bodyPr>
          <a:lstStyle/>
          <a:p>
            <a:r>
              <a:rPr lang="en-US" dirty="0"/>
              <a:t>   </a:t>
            </a:r>
          </a:p>
        </p:txBody>
      </p:sp>
      <p:cxnSp>
        <p:nvCxnSpPr>
          <p:cNvPr id="7" name="Straight Connector 6">
            <a:extLst>
              <a:ext uri="{FF2B5EF4-FFF2-40B4-BE49-F238E27FC236}">
                <a16:creationId xmlns:a16="http://schemas.microsoft.com/office/drawing/2014/main" id="{AB1C02A0-97C1-E5AA-876B-6BB1212AE86D}"/>
              </a:ext>
            </a:extLst>
          </p:cNvPr>
          <p:cNvCxnSpPr/>
          <p:nvPr/>
        </p:nvCxnSpPr>
        <p:spPr>
          <a:xfrm>
            <a:off x="4852987" y="3415575"/>
            <a:ext cx="1243013" cy="0"/>
          </a:xfrm>
          <a:prstGeom prst="line">
            <a:avLst/>
          </a:prstGeom>
        </p:spPr>
        <p:style>
          <a:lnRef idx="3">
            <a:schemeClr val="dk1"/>
          </a:lnRef>
          <a:fillRef idx="0">
            <a:schemeClr val="dk1"/>
          </a:fillRef>
          <a:effectRef idx="2">
            <a:schemeClr val="dk1"/>
          </a:effectRef>
          <a:fontRef idx="minor">
            <a:schemeClr val="tx1"/>
          </a:fontRef>
        </p:style>
      </p:cxnSp>
      <p:sp>
        <p:nvSpPr>
          <p:cNvPr id="8" name="TextBox 7">
            <a:extLst>
              <a:ext uri="{FF2B5EF4-FFF2-40B4-BE49-F238E27FC236}">
                <a16:creationId xmlns:a16="http://schemas.microsoft.com/office/drawing/2014/main" id="{9D0EE6C0-DA52-7109-14E9-9267790DA950}"/>
              </a:ext>
            </a:extLst>
          </p:cNvPr>
          <p:cNvSpPr txBox="1"/>
          <p:nvPr/>
        </p:nvSpPr>
        <p:spPr>
          <a:xfrm>
            <a:off x="9944100" y="3286125"/>
            <a:ext cx="396262" cy="369332"/>
          </a:xfrm>
          <a:prstGeom prst="rect">
            <a:avLst/>
          </a:prstGeom>
          <a:noFill/>
        </p:spPr>
        <p:txBody>
          <a:bodyPr wrap="none" rtlCol="0">
            <a:spAutoFit/>
          </a:bodyPr>
          <a:lstStyle/>
          <a:p>
            <a:r>
              <a:rPr lang="en-US" dirty="0"/>
              <a:t>    </a:t>
            </a:r>
          </a:p>
        </p:txBody>
      </p:sp>
      <p:cxnSp>
        <p:nvCxnSpPr>
          <p:cNvPr id="9" name="Straight Connector 8">
            <a:extLst>
              <a:ext uri="{FF2B5EF4-FFF2-40B4-BE49-F238E27FC236}">
                <a16:creationId xmlns:a16="http://schemas.microsoft.com/office/drawing/2014/main" id="{825CF1A6-113F-D300-F164-ED9BC71B53DD}"/>
              </a:ext>
            </a:extLst>
          </p:cNvPr>
          <p:cNvCxnSpPr/>
          <p:nvPr/>
        </p:nvCxnSpPr>
        <p:spPr>
          <a:xfrm>
            <a:off x="7391400" y="3415575"/>
            <a:ext cx="1243013" cy="0"/>
          </a:xfrm>
          <a:prstGeom prst="line">
            <a:avLst/>
          </a:prstGeom>
        </p:spPr>
        <p:style>
          <a:lnRef idx="3">
            <a:schemeClr val="dk1"/>
          </a:lnRef>
          <a:fillRef idx="0">
            <a:schemeClr val="dk1"/>
          </a:fillRef>
          <a:effectRef idx="2">
            <a:schemeClr val="dk1"/>
          </a:effectRef>
          <a:fontRef idx="minor">
            <a:schemeClr val="tx1"/>
          </a:fontRef>
        </p:style>
      </p:cxnSp>
      <p:sp>
        <p:nvSpPr>
          <p:cNvPr id="10" name="TextBox 9">
            <a:extLst>
              <a:ext uri="{FF2B5EF4-FFF2-40B4-BE49-F238E27FC236}">
                <a16:creationId xmlns:a16="http://schemas.microsoft.com/office/drawing/2014/main" id="{B5148E24-5019-E9FD-9062-DC6C93901BA3}"/>
              </a:ext>
            </a:extLst>
          </p:cNvPr>
          <p:cNvSpPr txBox="1"/>
          <p:nvPr/>
        </p:nvSpPr>
        <p:spPr>
          <a:xfrm>
            <a:off x="1504949" y="3068597"/>
            <a:ext cx="8639176" cy="646331"/>
          </a:xfrm>
          <a:prstGeom prst="rect">
            <a:avLst/>
          </a:prstGeom>
          <a:noFill/>
        </p:spPr>
        <p:txBody>
          <a:bodyPr wrap="square" rtlCol="0">
            <a:spAutoFit/>
          </a:bodyPr>
          <a:lstStyle/>
          <a:p>
            <a:r>
              <a:rPr lang="en-US" sz="3600" dirty="0"/>
              <a:t>K</a:t>
            </a:r>
            <a:r>
              <a:rPr lang="en-US" sz="3600" baseline="-25000" dirty="0"/>
              <a:t>a</a:t>
            </a:r>
            <a:r>
              <a:rPr lang="en-US" sz="3600" dirty="0"/>
              <a:t>  =                  =                     =</a:t>
            </a:r>
          </a:p>
        </p:txBody>
      </p:sp>
      <p:sp>
        <p:nvSpPr>
          <p:cNvPr id="11" name="TextBox 10">
            <a:extLst>
              <a:ext uri="{FF2B5EF4-FFF2-40B4-BE49-F238E27FC236}">
                <a16:creationId xmlns:a16="http://schemas.microsoft.com/office/drawing/2014/main" id="{AB748000-C49F-5E74-0883-C7F634EACC20}"/>
              </a:ext>
            </a:extLst>
          </p:cNvPr>
          <p:cNvSpPr txBox="1"/>
          <p:nvPr/>
        </p:nvSpPr>
        <p:spPr>
          <a:xfrm>
            <a:off x="1504949" y="4700588"/>
            <a:ext cx="9739314" cy="461665"/>
          </a:xfrm>
          <a:prstGeom prst="rect">
            <a:avLst/>
          </a:prstGeom>
          <a:noFill/>
        </p:spPr>
        <p:txBody>
          <a:bodyPr wrap="square" rtlCol="0">
            <a:spAutoFit/>
          </a:bodyPr>
          <a:lstStyle/>
          <a:p>
            <a:r>
              <a:rPr lang="en-US" sz="2400" dirty="0"/>
              <a:t>Which requires the quadratic formula to solve:</a:t>
            </a:r>
          </a:p>
        </p:txBody>
      </p:sp>
      <p:pic>
        <p:nvPicPr>
          <p:cNvPr id="3076" name="Picture 4">
            <a:extLst>
              <a:ext uri="{FF2B5EF4-FFF2-40B4-BE49-F238E27FC236}">
                <a16:creationId xmlns:a16="http://schemas.microsoft.com/office/drawing/2014/main" id="{1CF0A252-0873-A48C-0D79-04549F49AF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38399" y="5068666"/>
            <a:ext cx="4319589" cy="1332998"/>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B13F2280-D97D-8A13-311C-8DCCAEC42C96}"/>
              </a:ext>
            </a:extLst>
          </p:cNvPr>
          <p:cNvSpPr txBox="1"/>
          <p:nvPr/>
        </p:nvSpPr>
        <p:spPr>
          <a:xfrm>
            <a:off x="7900988" y="5162253"/>
            <a:ext cx="3986212" cy="954107"/>
          </a:xfrm>
          <a:prstGeom prst="rect">
            <a:avLst/>
          </a:prstGeom>
          <a:noFill/>
        </p:spPr>
        <p:txBody>
          <a:bodyPr wrap="square" rtlCol="0">
            <a:spAutoFit/>
          </a:bodyPr>
          <a:lstStyle/>
          <a:p>
            <a:r>
              <a:rPr lang="en-US" sz="2800" b="1" dirty="0"/>
              <a:t>And when you do, you find that x, is 0.0178 M.</a:t>
            </a:r>
          </a:p>
        </p:txBody>
      </p:sp>
    </p:spTree>
    <p:extLst>
      <p:ext uri="{BB962C8B-B14F-4D97-AF65-F5344CB8AC3E}">
        <p14:creationId xmlns:p14="http://schemas.microsoft.com/office/powerpoint/2010/main" val="36963973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CA90E5-C634-AD31-07B8-135D4036D732}"/>
              </a:ext>
            </a:extLst>
          </p:cNvPr>
          <p:cNvSpPr>
            <a:spLocks noGrp="1"/>
          </p:cNvSpPr>
          <p:nvPr>
            <p:ph type="title"/>
          </p:nvPr>
        </p:nvSpPr>
        <p:spPr/>
        <p:txBody>
          <a:bodyPr/>
          <a:lstStyle/>
          <a:p>
            <a:r>
              <a:rPr lang="en-US" b="1" dirty="0"/>
              <a:t>But what if I don’t want to solve the quadratic formula?  I’m lazy, after all!</a:t>
            </a:r>
          </a:p>
        </p:txBody>
      </p:sp>
      <p:sp>
        <p:nvSpPr>
          <p:cNvPr id="8" name="TextBox 7">
            <a:extLst>
              <a:ext uri="{FF2B5EF4-FFF2-40B4-BE49-F238E27FC236}">
                <a16:creationId xmlns:a16="http://schemas.microsoft.com/office/drawing/2014/main" id="{85AD0F70-4296-105C-C586-16CE30485F15}"/>
              </a:ext>
            </a:extLst>
          </p:cNvPr>
          <p:cNvSpPr txBox="1"/>
          <p:nvPr/>
        </p:nvSpPr>
        <p:spPr>
          <a:xfrm>
            <a:off x="6289925" y="6673334"/>
            <a:ext cx="395170" cy="369332"/>
          </a:xfrm>
          <a:prstGeom prst="rect">
            <a:avLst/>
          </a:prstGeom>
          <a:noFill/>
        </p:spPr>
        <p:txBody>
          <a:bodyPr wrap="square" rtlCol="0">
            <a:spAutoFit/>
          </a:bodyPr>
          <a:lstStyle/>
          <a:p>
            <a:r>
              <a:rPr lang="en-US" dirty="0"/>
              <a:t>    </a:t>
            </a:r>
          </a:p>
        </p:txBody>
      </p:sp>
      <p:sp>
        <p:nvSpPr>
          <p:cNvPr id="11" name="TextBox 10">
            <a:extLst>
              <a:ext uri="{FF2B5EF4-FFF2-40B4-BE49-F238E27FC236}">
                <a16:creationId xmlns:a16="http://schemas.microsoft.com/office/drawing/2014/main" id="{2289095A-509A-81B7-8EE6-29E51E7B7CF4}"/>
              </a:ext>
            </a:extLst>
          </p:cNvPr>
          <p:cNvSpPr txBox="1"/>
          <p:nvPr/>
        </p:nvSpPr>
        <p:spPr>
          <a:xfrm>
            <a:off x="1501061" y="2159314"/>
            <a:ext cx="4401015" cy="3539430"/>
          </a:xfrm>
          <a:prstGeom prst="rect">
            <a:avLst/>
          </a:prstGeom>
          <a:noFill/>
        </p:spPr>
        <p:txBody>
          <a:bodyPr wrap="square" rtlCol="0">
            <a:spAutoFit/>
          </a:bodyPr>
          <a:lstStyle/>
          <a:p>
            <a:r>
              <a:rPr lang="en-US" sz="2800" dirty="0"/>
              <a:t>Let’s make the assumption that x is a lot smaller than 0.500 M.  If we assume it’s really, really small, then we can say that (0.500 – x) is pretty much the same thing as 0.500.  This gives us the equation:</a:t>
            </a:r>
          </a:p>
        </p:txBody>
      </p:sp>
      <p:sp>
        <p:nvSpPr>
          <p:cNvPr id="17" name="TextBox 16">
            <a:extLst>
              <a:ext uri="{FF2B5EF4-FFF2-40B4-BE49-F238E27FC236}">
                <a16:creationId xmlns:a16="http://schemas.microsoft.com/office/drawing/2014/main" id="{928192EB-10A3-CE3E-3B32-1852394206A4}"/>
              </a:ext>
            </a:extLst>
          </p:cNvPr>
          <p:cNvSpPr txBox="1"/>
          <p:nvPr/>
        </p:nvSpPr>
        <p:spPr>
          <a:xfrm>
            <a:off x="7390063" y="3429000"/>
            <a:ext cx="5476875" cy="646331"/>
          </a:xfrm>
          <a:prstGeom prst="rect">
            <a:avLst/>
          </a:prstGeom>
          <a:noFill/>
        </p:spPr>
        <p:txBody>
          <a:bodyPr wrap="square" rtlCol="0">
            <a:spAutoFit/>
          </a:bodyPr>
          <a:lstStyle/>
          <a:p>
            <a:r>
              <a:rPr lang="en-US" sz="3600" dirty="0"/>
              <a:t>K</a:t>
            </a:r>
            <a:r>
              <a:rPr lang="en-US" sz="3600" baseline="-25000" dirty="0"/>
              <a:t>a</a:t>
            </a:r>
            <a:r>
              <a:rPr lang="en-US" sz="3600" dirty="0"/>
              <a:t> = </a:t>
            </a:r>
          </a:p>
        </p:txBody>
      </p:sp>
      <p:sp>
        <p:nvSpPr>
          <p:cNvPr id="18" name="TextBox 17">
            <a:extLst>
              <a:ext uri="{FF2B5EF4-FFF2-40B4-BE49-F238E27FC236}">
                <a16:creationId xmlns:a16="http://schemas.microsoft.com/office/drawing/2014/main" id="{90FBA838-BE22-EF08-A74D-098560AACDAF}"/>
              </a:ext>
            </a:extLst>
          </p:cNvPr>
          <p:cNvSpPr txBox="1"/>
          <p:nvPr/>
        </p:nvSpPr>
        <p:spPr>
          <a:xfrm>
            <a:off x="8318123" y="2934080"/>
            <a:ext cx="2372816" cy="1754326"/>
          </a:xfrm>
          <a:prstGeom prst="rect">
            <a:avLst/>
          </a:prstGeom>
          <a:noFill/>
        </p:spPr>
        <p:txBody>
          <a:bodyPr wrap="square" rtlCol="0">
            <a:spAutoFit/>
          </a:bodyPr>
          <a:lstStyle/>
          <a:p>
            <a:pPr algn="ctr"/>
            <a:r>
              <a:rPr lang="en-US" sz="3600" dirty="0"/>
              <a:t>x</a:t>
            </a:r>
            <a:r>
              <a:rPr lang="en-US" sz="3600" baseline="30000" dirty="0"/>
              <a:t>2</a:t>
            </a:r>
            <a:endParaRPr lang="en-US" sz="3600" dirty="0"/>
          </a:p>
          <a:p>
            <a:pPr algn="ctr"/>
            <a:endParaRPr lang="en-US" sz="3600" dirty="0"/>
          </a:p>
          <a:p>
            <a:pPr algn="ctr"/>
            <a:r>
              <a:rPr lang="en-US" sz="3600" dirty="0"/>
              <a:t>0.500</a:t>
            </a:r>
          </a:p>
        </p:txBody>
      </p:sp>
      <p:cxnSp>
        <p:nvCxnSpPr>
          <p:cNvPr id="20" name="Straight Connector 19">
            <a:extLst>
              <a:ext uri="{FF2B5EF4-FFF2-40B4-BE49-F238E27FC236}">
                <a16:creationId xmlns:a16="http://schemas.microsoft.com/office/drawing/2014/main" id="{00864CDD-4388-01C8-E71B-F9AC00D4A903}"/>
              </a:ext>
            </a:extLst>
          </p:cNvPr>
          <p:cNvCxnSpPr/>
          <p:nvPr/>
        </p:nvCxnSpPr>
        <p:spPr>
          <a:xfrm>
            <a:off x="8605088" y="3811243"/>
            <a:ext cx="1698874"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44050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E24318-20AE-4A87-1E2B-AC97A69353E4}"/>
              </a:ext>
            </a:extLst>
          </p:cNvPr>
          <p:cNvSpPr>
            <a:spLocks noGrp="1"/>
          </p:cNvSpPr>
          <p:nvPr>
            <p:ph type="title"/>
          </p:nvPr>
        </p:nvSpPr>
        <p:spPr/>
        <p:txBody>
          <a:bodyPr/>
          <a:lstStyle/>
          <a:p>
            <a:r>
              <a:rPr lang="en-US" dirty="0"/>
              <a:t>Solving for x…</a:t>
            </a:r>
          </a:p>
        </p:txBody>
      </p:sp>
      <p:sp>
        <p:nvSpPr>
          <p:cNvPr id="4" name="TextBox 3">
            <a:extLst>
              <a:ext uri="{FF2B5EF4-FFF2-40B4-BE49-F238E27FC236}">
                <a16:creationId xmlns:a16="http://schemas.microsoft.com/office/drawing/2014/main" id="{D0DA03CF-7E44-97AB-6049-D88C7F90745E}"/>
              </a:ext>
            </a:extLst>
          </p:cNvPr>
          <p:cNvSpPr txBox="1"/>
          <p:nvPr/>
        </p:nvSpPr>
        <p:spPr>
          <a:xfrm>
            <a:off x="4045743" y="1690688"/>
            <a:ext cx="4100513" cy="830997"/>
          </a:xfrm>
          <a:prstGeom prst="rect">
            <a:avLst/>
          </a:prstGeom>
          <a:noFill/>
        </p:spPr>
        <p:txBody>
          <a:bodyPr wrap="square" rtlCol="0">
            <a:spAutoFit/>
          </a:bodyPr>
          <a:lstStyle/>
          <a:p>
            <a:r>
              <a:rPr lang="en-US" sz="4800" dirty="0"/>
              <a:t>x = 0.0182 M</a:t>
            </a:r>
          </a:p>
        </p:txBody>
      </p:sp>
      <p:sp>
        <p:nvSpPr>
          <p:cNvPr id="5" name="TextBox 4">
            <a:extLst>
              <a:ext uri="{FF2B5EF4-FFF2-40B4-BE49-F238E27FC236}">
                <a16:creationId xmlns:a16="http://schemas.microsoft.com/office/drawing/2014/main" id="{D94CC8B8-1C77-BEC2-BEFA-1C8A3EDC9EE2}"/>
              </a:ext>
            </a:extLst>
          </p:cNvPr>
          <p:cNvSpPr txBox="1"/>
          <p:nvPr/>
        </p:nvSpPr>
        <p:spPr>
          <a:xfrm>
            <a:off x="1114425" y="2814638"/>
            <a:ext cx="9644063" cy="1077218"/>
          </a:xfrm>
          <a:prstGeom prst="rect">
            <a:avLst/>
          </a:prstGeom>
          <a:noFill/>
        </p:spPr>
        <p:txBody>
          <a:bodyPr wrap="square" rtlCol="0">
            <a:spAutoFit/>
          </a:bodyPr>
          <a:lstStyle/>
          <a:p>
            <a:r>
              <a:rPr lang="en-US" sz="3200" dirty="0"/>
              <a:t>This makes the concentration of H</a:t>
            </a:r>
            <a:r>
              <a:rPr lang="en-US" sz="3200" baseline="30000" dirty="0"/>
              <a:t>+</a:t>
            </a:r>
            <a:r>
              <a:rPr lang="en-US" sz="3200" dirty="0"/>
              <a:t> and F</a:t>
            </a:r>
            <a:r>
              <a:rPr lang="en-US" sz="3200" baseline="30000" dirty="0"/>
              <a:t>-</a:t>
            </a:r>
            <a:r>
              <a:rPr lang="en-US" sz="3200" dirty="0"/>
              <a:t> both 0.0182 M and the molarity of HF 0.498 M</a:t>
            </a:r>
          </a:p>
        </p:txBody>
      </p:sp>
      <p:sp>
        <p:nvSpPr>
          <p:cNvPr id="6" name="TextBox 5">
            <a:extLst>
              <a:ext uri="{FF2B5EF4-FFF2-40B4-BE49-F238E27FC236}">
                <a16:creationId xmlns:a16="http://schemas.microsoft.com/office/drawing/2014/main" id="{EEF88272-2E0C-3CE3-8857-BC000B37BC4A}"/>
              </a:ext>
            </a:extLst>
          </p:cNvPr>
          <p:cNvSpPr txBox="1"/>
          <p:nvPr/>
        </p:nvSpPr>
        <p:spPr>
          <a:xfrm>
            <a:off x="3571875" y="4751813"/>
            <a:ext cx="8315325" cy="830997"/>
          </a:xfrm>
          <a:prstGeom prst="rect">
            <a:avLst/>
          </a:prstGeom>
          <a:noFill/>
        </p:spPr>
        <p:txBody>
          <a:bodyPr wrap="square" rtlCol="0">
            <a:spAutoFit/>
          </a:bodyPr>
          <a:lstStyle/>
          <a:p>
            <a:r>
              <a:rPr lang="en-US" sz="2400" dirty="0"/>
              <a:t>The big question:  Was the assumption that x was much smaller than 0.500 M a good one?</a:t>
            </a:r>
          </a:p>
        </p:txBody>
      </p:sp>
    </p:spTree>
    <p:extLst>
      <p:ext uri="{BB962C8B-B14F-4D97-AF65-F5344CB8AC3E}">
        <p14:creationId xmlns:p14="http://schemas.microsoft.com/office/powerpoint/2010/main" val="3839272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9B13D-9893-290A-B026-DCF851C3094B}"/>
              </a:ext>
            </a:extLst>
          </p:cNvPr>
          <p:cNvSpPr>
            <a:spLocks noGrp="1"/>
          </p:cNvSpPr>
          <p:nvPr>
            <p:ph type="title"/>
          </p:nvPr>
        </p:nvSpPr>
        <p:spPr/>
        <p:txBody>
          <a:bodyPr/>
          <a:lstStyle/>
          <a:p>
            <a:r>
              <a:rPr lang="en-US" b="1" dirty="0"/>
              <a:t>Let’s compare the concentrations for the exact and approximate solutions for x:</a:t>
            </a:r>
          </a:p>
        </p:txBody>
      </p:sp>
      <p:sp>
        <p:nvSpPr>
          <p:cNvPr id="4" name="TextBox 3">
            <a:extLst>
              <a:ext uri="{FF2B5EF4-FFF2-40B4-BE49-F238E27FC236}">
                <a16:creationId xmlns:a16="http://schemas.microsoft.com/office/drawing/2014/main" id="{A560796A-BB3B-EE73-97CF-EE0D191795A7}"/>
              </a:ext>
            </a:extLst>
          </p:cNvPr>
          <p:cNvSpPr txBox="1"/>
          <p:nvPr/>
        </p:nvSpPr>
        <p:spPr>
          <a:xfrm>
            <a:off x="1516856" y="2171699"/>
            <a:ext cx="9158288" cy="2062103"/>
          </a:xfrm>
          <a:prstGeom prst="rect">
            <a:avLst/>
          </a:prstGeom>
          <a:noFill/>
        </p:spPr>
        <p:txBody>
          <a:bodyPr wrap="square" rtlCol="0">
            <a:spAutoFit/>
          </a:bodyPr>
          <a:lstStyle/>
          <a:p>
            <a:r>
              <a:rPr lang="en-US" sz="3200" dirty="0"/>
              <a:t>Exact (using quadratic formula):  x = 0.0178 M</a:t>
            </a:r>
          </a:p>
          <a:p>
            <a:r>
              <a:rPr lang="en-US" sz="3200" dirty="0"/>
              <a:t>Approximate (using shortcut): x = 0.0182 M</a:t>
            </a:r>
          </a:p>
          <a:p>
            <a:endParaRPr lang="en-US" sz="3200" dirty="0"/>
          </a:p>
          <a:p>
            <a:r>
              <a:rPr lang="en-US" sz="3200" dirty="0"/>
              <a:t>Which are pretty close together!</a:t>
            </a:r>
          </a:p>
        </p:txBody>
      </p:sp>
      <p:sp>
        <p:nvSpPr>
          <p:cNvPr id="5" name="TextBox 4">
            <a:extLst>
              <a:ext uri="{FF2B5EF4-FFF2-40B4-BE49-F238E27FC236}">
                <a16:creationId xmlns:a16="http://schemas.microsoft.com/office/drawing/2014/main" id="{DA23336B-9B06-26CC-7368-D8FA2439349C}"/>
              </a:ext>
            </a:extLst>
          </p:cNvPr>
          <p:cNvSpPr txBox="1"/>
          <p:nvPr/>
        </p:nvSpPr>
        <p:spPr>
          <a:xfrm>
            <a:off x="804862" y="4757738"/>
            <a:ext cx="6553201" cy="1815882"/>
          </a:xfrm>
          <a:prstGeom prst="rect">
            <a:avLst/>
          </a:prstGeom>
          <a:noFill/>
        </p:spPr>
        <p:txBody>
          <a:bodyPr wrap="square" rtlCol="0">
            <a:spAutoFit/>
          </a:bodyPr>
          <a:lstStyle/>
          <a:p>
            <a:r>
              <a:rPr lang="en-US" sz="2800" dirty="0"/>
              <a:t>Put another way, the calculated pH using the exact value of x is 1.75, while that using the approximate value is 1.74.  It seems like it’s a good assumption!</a:t>
            </a:r>
          </a:p>
        </p:txBody>
      </p:sp>
      <p:pic>
        <p:nvPicPr>
          <p:cNvPr id="5122" name="Picture 2" descr="Is the Thumbs-Up Emoji Rude? Gen Z Says Yes">
            <a:extLst>
              <a:ext uri="{FF2B5EF4-FFF2-40B4-BE49-F238E27FC236}">
                <a16:creationId xmlns:a16="http://schemas.microsoft.com/office/drawing/2014/main" id="{C6F618D3-7D45-5D89-3482-93F832BAC5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72388" y="4615195"/>
            <a:ext cx="4014788" cy="21009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81980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C92C62-2EF5-5B98-EC9D-04248647784E}"/>
              </a:ext>
            </a:extLst>
          </p:cNvPr>
          <p:cNvSpPr>
            <a:spLocks noGrp="1"/>
          </p:cNvSpPr>
          <p:nvPr>
            <p:ph type="title"/>
          </p:nvPr>
        </p:nvSpPr>
        <p:spPr/>
        <p:txBody>
          <a:bodyPr/>
          <a:lstStyle/>
          <a:p>
            <a:r>
              <a:rPr lang="en-US" b="1" dirty="0"/>
              <a:t>Let’s do another example:</a:t>
            </a:r>
          </a:p>
        </p:txBody>
      </p:sp>
      <p:sp>
        <p:nvSpPr>
          <p:cNvPr id="4" name="TextBox 3">
            <a:extLst>
              <a:ext uri="{FF2B5EF4-FFF2-40B4-BE49-F238E27FC236}">
                <a16:creationId xmlns:a16="http://schemas.microsoft.com/office/drawing/2014/main" id="{17B603A0-4D76-400D-A19B-7EF744AC4085}"/>
              </a:ext>
            </a:extLst>
          </p:cNvPr>
          <p:cNvSpPr txBox="1"/>
          <p:nvPr/>
        </p:nvSpPr>
        <p:spPr>
          <a:xfrm>
            <a:off x="1600201" y="2644170"/>
            <a:ext cx="5386388" cy="1569660"/>
          </a:xfrm>
          <a:prstGeom prst="rect">
            <a:avLst/>
          </a:prstGeom>
          <a:noFill/>
        </p:spPr>
        <p:txBody>
          <a:bodyPr wrap="square" rtlCol="0">
            <a:spAutoFit/>
          </a:bodyPr>
          <a:lstStyle/>
          <a:p>
            <a:r>
              <a:rPr lang="en-US" sz="3200" dirty="0"/>
              <a:t>What’s the pH of a 1.5 M solution of acetic acid? </a:t>
            </a:r>
            <a:r>
              <a:rPr lang="en-US" sz="3200" baseline="-25000" dirty="0"/>
              <a:t> </a:t>
            </a:r>
            <a:r>
              <a:rPr lang="en-US" sz="3200" dirty="0"/>
              <a:t>K</a:t>
            </a:r>
            <a:r>
              <a:rPr lang="en-US" sz="3200" baseline="-25000" dirty="0"/>
              <a:t>a</a:t>
            </a:r>
            <a:r>
              <a:rPr lang="en-US" sz="3200" dirty="0"/>
              <a:t>(C</a:t>
            </a:r>
            <a:r>
              <a:rPr lang="en-US" sz="3200" baseline="-25000" dirty="0"/>
              <a:t>2</a:t>
            </a:r>
            <a:r>
              <a:rPr lang="en-US" sz="3200" dirty="0"/>
              <a:t>H</a:t>
            </a:r>
            <a:r>
              <a:rPr lang="en-US" sz="3200" baseline="-25000" dirty="0"/>
              <a:t>3</a:t>
            </a:r>
            <a:r>
              <a:rPr lang="en-US" sz="3200" dirty="0"/>
              <a:t>O</a:t>
            </a:r>
            <a:r>
              <a:rPr lang="en-US" sz="3200" baseline="-25000" dirty="0"/>
              <a:t>2</a:t>
            </a:r>
            <a:r>
              <a:rPr lang="en-US" sz="3200" dirty="0"/>
              <a:t>) = 1.6 x 10</a:t>
            </a:r>
            <a:r>
              <a:rPr lang="en-US" sz="3200" baseline="30000" dirty="0"/>
              <a:t>-5</a:t>
            </a:r>
            <a:r>
              <a:rPr lang="en-US" sz="3200" dirty="0"/>
              <a:t>.</a:t>
            </a:r>
          </a:p>
        </p:txBody>
      </p:sp>
      <p:sp>
        <p:nvSpPr>
          <p:cNvPr id="5" name="TextBox 4">
            <a:extLst>
              <a:ext uri="{FF2B5EF4-FFF2-40B4-BE49-F238E27FC236}">
                <a16:creationId xmlns:a16="http://schemas.microsoft.com/office/drawing/2014/main" id="{2F06F385-291F-D5EE-582C-1E57BA536F0C}"/>
              </a:ext>
            </a:extLst>
          </p:cNvPr>
          <p:cNvSpPr txBox="1"/>
          <p:nvPr/>
        </p:nvSpPr>
        <p:spPr>
          <a:xfrm>
            <a:off x="6986589" y="5172075"/>
            <a:ext cx="4367211" cy="1200329"/>
          </a:xfrm>
          <a:prstGeom prst="rect">
            <a:avLst/>
          </a:prstGeom>
          <a:noFill/>
        </p:spPr>
        <p:txBody>
          <a:bodyPr wrap="square" rtlCol="0">
            <a:spAutoFit/>
          </a:bodyPr>
          <a:lstStyle/>
          <a:p>
            <a:r>
              <a:rPr lang="en-US" i="1" dirty="0"/>
              <a:t>This spectrum, compiled by scientists who presumably know what they’re doing, shows that acetic acid can be found where stars are formed.</a:t>
            </a:r>
          </a:p>
        </p:txBody>
      </p:sp>
      <p:pic>
        <p:nvPicPr>
          <p:cNvPr id="6146" name="Picture 2" descr="ALMA Reveals Diverse Nuclear Star-Forming Activities in NGC 253">
            <a:extLst>
              <a:ext uri="{FF2B5EF4-FFF2-40B4-BE49-F238E27FC236}">
                <a16:creationId xmlns:a16="http://schemas.microsoft.com/office/drawing/2014/main" id="{2AB3ABFD-5500-E97D-F2CC-CCDADF0541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6589" y="1792432"/>
            <a:ext cx="4367211" cy="3273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241608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78" name="Rectangle 7174">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0" name="Picture 2" descr="Preoperational Examples Cheap Shop, 67% OFF | newcitymed.com">
            <a:extLst>
              <a:ext uri="{FF2B5EF4-FFF2-40B4-BE49-F238E27FC236}">
                <a16:creationId xmlns:a16="http://schemas.microsoft.com/office/drawing/2014/main" id="{91F01D46-A06E-ADED-5F81-E31F81E5624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8997" r="23585" b="94"/>
          <a:stretch/>
        </p:blipFill>
        <p:spPr bwMode="auto">
          <a:xfrm>
            <a:off x="3523488" y="10"/>
            <a:ext cx="8668512" cy="6857990"/>
          </a:xfrm>
          <a:prstGeom prst="rect">
            <a:avLst/>
          </a:prstGeom>
          <a:noFill/>
          <a:extLst>
            <a:ext uri="{909E8E84-426E-40DD-AFC4-6F175D3DCCD1}">
              <a14:hiddenFill xmlns:a14="http://schemas.microsoft.com/office/drawing/2010/main">
                <a:solidFill>
                  <a:srgbClr val="FFFFFF"/>
                </a:solidFill>
              </a14:hiddenFill>
            </a:ext>
          </a:extLst>
        </p:spPr>
      </p:pic>
      <p:sp>
        <p:nvSpPr>
          <p:cNvPr id="7177" name="Rectangle 7176">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2ED7ABE-F305-4EDB-7DAD-8905251C41EE}"/>
              </a:ext>
            </a:extLst>
          </p:cNvPr>
          <p:cNvSpPr>
            <a:spLocks noGrp="1"/>
          </p:cNvSpPr>
          <p:nvPr>
            <p:ph type="title"/>
          </p:nvPr>
        </p:nvSpPr>
        <p:spPr>
          <a:xfrm>
            <a:off x="477981" y="1122363"/>
            <a:ext cx="4023360" cy="3204134"/>
          </a:xfrm>
        </p:spPr>
        <p:txBody>
          <a:bodyPr vert="horz" lIns="91440" tIns="45720" rIns="91440" bIns="45720" rtlCol="0" anchor="b">
            <a:normAutofit/>
          </a:bodyPr>
          <a:lstStyle/>
          <a:p>
            <a:r>
              <a:rPr lang="en-US" sz="4800"/>
              <a:t>Let’s do a lot more examples!</a:t>
            </a:r>
          </a:p>
        </p:txBody>
      </p:sp>
      <p:sp>
        <p:nvSpPr>
          <p:cNvPr id="7179" name="Rectangle 7178">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7181" name="Rectangle 7180">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68044399"/>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84C44-F952-2A90-0A47-2BE9910553D8}"/>
              </a:ext>
            </a:extLst>
          </p:cNvPr>
          <p:cNvSpPr>
            <a:spLocks noGrp="1"/>
          </p:cNvSpPr>
          <p:nvPr>
            <p:ph type="title"/>
          </p:nvPr>
        </p:nvSpPr>
        <p:spPr>
          <a:xfrm>
            <a:off x="838200" y="142874"/>
            <a:ext cx="10515600" cy="1325563"/>
          </a:xfrm>
        </p:spPr>
        <p:txBody>
          <a:bodyPr/>
          <a:lstStyle/>
          <a:p>
            <a:r>
              <a:rPr lang="en-US" b="1" dirty="0"/>
              <a:t>So far, we’ve been talking about strong acids:</a:t>
            </a:r>
          </a:p>
        </p:txBody>
      </p:sp>
      <p:sp>
        <p:nvSpPr>
          <p:cNvPr id="3" name="Content Placeholder 2">
            <a:extLst>
              <a:ext uri="{FF2B5EF4-FFF2-40B4-BE49-F238E27FC236}">
                <a16:creationId xmlns:a16="http://schemas.microsoft.com/office/drawing/2014/main" id="{C78BB2A3-222D-8E1A-2F6B-17A5E186208A}"/>
              </a:ext>
            </a:extLst>
          </p:cNvPr>
          <p:cNvSpPr>
            <a:spLocks noGrp="1"/>
          </p:cNvSpPr>
          <p:nvPr>
            <p:ph idx="1"/>
          </p:nvPr>
        </p:nvSpPr>
        <p:spPr>
          <a:xfrm>
            <a:off x="838200" y="1485900"/>
            <a:ext cx="10515600" cy="5157788"/>
          </a:xfrm>
        </p:spPr>
        <p:txBody>
          <a:bodyPr>
            <a:normAutofit/>
          </a:bodyPr>
          <a:lstStyle/>
          <a:p>
            <a:pPr marL="0" indent="0">
              <a:buNone/>
            </a:pPr>
            <a:r>
              <a:rPr lang="en-US" dirty="0"/>
              <a:t>Strong acids are acids that completely dissociate (i.e. break apart into H</a:t>
            </a:r>
            <a:r>
              <a:rPr lang="en-US" baseline="30000" dirty="0"/>
              <a:t>+</a:t>
            </a:r>
            <a:r>
              <a:rPr lang="en-US" dirty="0"/>
              <a:t> and A</a:t>
            </a:r>
            <a:r>
              <a:rPr lang="en-US" baseline="30000" dirty="0"/>
              <a:t>-</a:t>
            </a:r>
            <a:r>
              <a:rPr lang="en-US" dirty="0"/>
              <a:t> ions when you put them in water:</a:t>
            </a:r>
          </a:p>
          <a:p>
            <a:pPr marL="0" indent="0">
              <a:buNone/>
            </a:pPr>
            <a:endParaRPr lang="en-US" dirty="0"/>
          </a:p>
          <a:p>
            <a:pPr marL="0" indent="0" algn="ctr">
              <a:buNone/>
            </a:pPr>
            <a:r>
              <a:rPr lang="en-US" sz="3600" dirty="0"/>
              <a:t>HA </a:t>
            </a:r>
            <a:r>
              <a:rPr lang="en-US" sz="3600" b="1" dirty="0">
                <a:sym typeface="Wingdings" pitchFamily="2" charset="2"/>
              </a:rPr>
              <a:t></a:t>
            </a:r>
            <a:r>
              <a:rPr lang="en-US" sz="3600" b="1" dirty="0"/>
              <a:t> </a:t>
            </a:r>
            <a:r>
              <a:rPr lang="en-US" sz="3600" dirty="0"/>
              <a:t>H</a:t>
            </a:r>
            <a:r>
              <a:rPr lang="en-US" sz="3600" baseline="30000" dirty="0"/>
              <a:t>+</a:t>
            </a:r>
            <a:r>
              <a:rPr lang="en-US" sz="3600" dirty="0"/>
              <a:t> + A</a:t>
            </a:r>
            <a:r>
              <a:rPr lang="en-US" sz="3600" baseline="30000" dirty="0"/>
              <a:t>-</a:t>
            </a:r>
          </a:p>
          <a:p>
            <a:pPr marL="0" indent="0" algn="ctr">
              <a:buNone/>
            </a:pPr>
            <a:r>
              <a:rPr lang="en-US" sz="3600" dirty="0"/>
              <a:t>Example:  HCl </a:t>
            </a:r>
            <a:r>
              <a:rPr lang="en-US" sz="3600" dirty="0">
                <a:sym typeface="Wingdings" pitchFamily="2" charset="2"/>
              </a:rPr>
              <a:t> H</a:t>
            </a:r>
            <a:r>
              <a:rPr lang="en-US" sz="3600" baseline="30000" dirty="0">
                <a:sym typeface="Wingdings" pitchFamily="2" charset="2"/>
              </a:rPr>
              <a:t>+</a:t>
            </a:r>
            <a:r>
              <a:rPr lang="en-US" sz="3600" dirty="0">
                <a:sym typeface="Wingdings" pitchFamily="2" charset="2"/>
              </a:rPr>
              <a:t> + Cl</a:t>
            </a:r>
            <a:r>
              <a:rPr lang="en-US" sz="3600" baseline="30000" dirty="0">
                <a:sym typeface="Wingdings" pitchFamily="2" charset="2"/>
              </a:rPr>
              <a:t>-</a:t>
            </a:r>
            <a:endParaRPr lang="en-US" sz="3600" dirty="0">
              <a:sym typeface="Wingdings" pitchFamily="2" charset="2"/>
            </a:endParaRPr>
          </a:p>
          <a:p>
            <a:pPr marL="0" indent="0">
              <a:buNone/>
            </a:pPr>
            <a:endParaRPr lang="en-US" dirty="0">
              <a:sym typeface="Wingdings" pitchFamily="2" charset="2"/>
            </a:endParaRPr>
          </a:p>
          <a:p>
            <a:pPr marL="0" indent="0">
              <a:buNone/>
            </a:pPr>
            <a:r>
              <a:rPr lang="en-US" dirty="0">
                <a:sym typeface="Wingdings" pitchFamily="2" charset="2"/>
              </a:rPr>
              <a:t>As a result, we can assume that if we have 1 mole of hydrochloric acid in a liter of solution, we have a 1 M solution of H</a:t>
            </a:r>
            <a:r>
              <a:rPr lang="en-US" baseline="30000" dirty="0">
                <a:sym typeface="Wingdings" pitchFamily="2" charset="2"/>
              </a:rPr>
              <a:t>+</a:t>
            </a:r>
            <a:r>
              <a:rPr lang="en-US" dirty="0">
                <a:sym typeface="Wingdings" pitchFamily="2" charset="2"/>
              </a:rPr>
              <a:t> and Cl</a:t>
            </a:r>
            <a:r>
              <a:rPr lang="en-US" baseline="30000" dirty="0">
                <a:sym typeface="Wingdings" pitchFamily="2" charset="2"/>
              </a:rPr>
              <a:t>-</a:t>
            </a:r>
            <a:r>
              <a:rPr lang="en-US" dirty="0">
                <a:sym typeface="Wingdings" pitchFamily="2" charset="2"/>
              </a:rPr>
              <a:t>.  This is why we just take the negative log of the concentration of the solution to find </a:t>
            </a:r>
            <a:r>
              <a:rPr lang="en-US" dirty="0" err="1">
                <a:sym typeface="Wingdings" pitchFamily="2" charset="2"/>
              </a:rPr>
              <a:t>pH.</a:t>
            </a:r>
            <a:endParaRPr lang="en-US" dirty="0"/>
          </a:p>
        </p:txBody>
      </p:sp>
    </p:spTree>
    <p:extLst>
      <p:ext uri="{BB962C8B-B14F-4D97-AF65-F5344CB8AC3E}">
        <p14:creationId xmlns:p14="http://schemas.microsoft.com/office/powerpoint/2010/main" val="3919130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22899-3489-901F-5839-CC8BEE85DF6C}"/>
              </a:ext>
            </a:extLst>
          </p:cNvPr>
          <p:cNvSpPr>
            <a:spLocks noGrp="1"/>
          </p:cNvSpPr>
          <p:nvPr>
            <p:ph type="title"/>
          </p:nvPr>
        </p:nvSpPr>
        <p:spPr/>
        <p:txBody>
          <a:bodyPr/>
          <a:lstStyle/>
          <a:p>
            <a:r>
              <a:rPr lang="en-US" b="1" dirty="0"/>
              <a:t>However, some acids </a:t>
            </a:r>
            <a:r>
              <a:rPr lang="en-US" b="1" u="sng" dirty="0"/>
              <a:t>don’t</a:t>
            </a:r>
            <a:r>
              <a:rPr lang="en-US" b="1" dirty="0"/>
              <a:t> completely dissociate into their constituent ions:</a:t>
            </a:r>
          </a:p>
        </p:txBody>
      </p:sp>
      <p:sp>
        <p:nvSpPr>
          <p:cNvPr id="3" name="Content Placeholder 2">
            <a:extLst>
              <a:ext uri="{FF2B5EF4-FFF2-40B4-BE49-F238E27FC236}">
                <a16:creationId xmlns:a16="http://schemas.microsoft.com/office/drawing/2014/main" id="{3F247A82-4CF3-565D-F9CB-EDA75E664599}"/>
              </a:ext>
            </a:extLst>
          </p:cNvPr>
          <p:cNvSpPr>
            <a:spLocks noGrp="1"/>
          </p:cNvSpPr>
          <p:nvPr>
            <p:ph idx="1"/>
          </p:nvPr>
        </p:nvSpPr>
        <p:spPr/>
        <p:txBody>
          <a:bodyPr>
            <a:normAutofit/>
          </a:bodyPr>
          <a:lstStyle/>
          <a:p>
            <a:pPr marL="0" indent="0">
              <a:buNone/>
            </a:pPr>
            <a:r>
              <a:rPr lang="en-US" dirty="0"/>
              <a:t>In cases like this, we wouldn’t say that:</a:t>
            </a:r>
          </a:p>
          <a:p>
            <a:pPr marL="0" indent="0" algn="ctr">
              <a:buNone/>
            </a:pPr>
            <a:r>
              <a:rPr lang="en-US" sz="3600" dirty="0"/>
              <a:t>HA </a:t>
            </a:r>
            <a:r>
              <a:rPr lang="en-US" sz="3600" b="1" dirty="0">
                <a:sym typeface="Wingdings" pitchFamily="2" charset="2"/>
              </a:rPr>
              <a:t></a:t>
            </a:r>
            <a:r>
              <a:rPr lang="en-US" sz="3600" b="1" dirty="0"/>
              <a:t> </a:t>
            </a:r>
            <a:r>
              <a:rPr lang="en-US" sz="3600" dirty="0"/>
              <a:t>H</a:t>
            </a:r>
            <a:r>
              <a:rPr lang="en-US" sz="3600" baseline="30000" dirty="0"/>
              <a:t>+</a:t>
            </a:r>
            <a:r>
              <a:rPr lang="en-US" sz="3600" dirty="0"/>
              <a:t> + A</a:t>
            </a:r>
            <a:r>
              <a:rPr lang="en-US" sz="3600" baseline="30000" dirty="0"/>
              <a:t>-</a:t>
            </a:r>
            <a:endParaRPr lang="en-US" sz="3600" dirty="0"/>
          </a:p>
          <a:p>
            <a:pPr marL="0" indent="0">
              <a:buNone/>
            </a:pPr>
            <a:r>
              <a:rPr lang="en-US" dirty="0"/>
              <a:t>Which implies that all of the HA converts to H</a:t>
            </a:r>
            <a:r>
              <a:rPr lang="en-US" baseline="30000" dirty="0"/>
              <a:t>+</a:t>
            </a:r>
            <a:r>
              <a:rPr lang="en-US" dirty="0"/>
              <a:t> and A</a:t>
            </a:r>
            <a:r>
              <a:rPr lang="en-US" baseline="30000" dirty="0"/>
              <a:t>-</a:t>
            </a:r>
            <a:endParaRPr lang="en-US" dirty="0"/>
          </a:p>
          <a:p>
            <a:pPr marL="0" indent="0">
              <a:buNone/>
            </a:pPr>
            <a:endParaRPr lang="en-US" dirty="0"/>
          </a:p>
          <a:p>
            <a:pPr marL="0" indent="0">
              <a:buNone/>
            </a:pPr>
            <a:r>
              <a:rPr lang="en-US" dirty="0"/>
              <a:t>Instead, we’d say that </a:t>
            </a:r>
            <a:endParaRPr lang="en-US" b="1" dirty="0"/>
          </a:p>
          <a:p>
            <a:pPr marL="0" indent="0" algn="ctr">
              <a:buNone/>
            </a:pPr>
            <a:r>
              <a:rPr lang="en-US" sz="3600" dirty="0"/>
              <a:t>HA </a:t>
            </a:r>
            <a:r>
              <a:rPr lang="en-US" sz="3600" b="1" dirty="0"/>
              <a:t>⇌ </a:t>
            </a:r>
            <a:r>
              <a:rPr lang="en-US" sz="3600" dirty="0"/>
              <a:t>H</a:t>
            </a:r>
            <a:r>
              <a:rPr lang="en-US" sz="3600" baseline="30000" dirty="0"/>
              <a:t>+</a:t>
            </a:r>
            <a:r>
              <a:rPr lang="en-US" sz="3600" dirty="0"/>
              <a:t> + A</a:t>
            </a:r>
            <a:r>
              <a:rPr lang="en-US" sz="3600" baseline="30000" dirty="0"/>
              <a:t>-</a:t>
            </a:r>
            <a:endParaRPr lang="en-US" sz="3600" dirty="0"/>
          </a:p>
          <a:p>
            <a:pPr marL="0" indent="0">
              <a:buNone/>
            </a:pPr>
            <a:r>
              <a:rPr lang="en-US" dirty="0"/>
              <a:t>Which implies that </a:t>
            </a:r>
            <a:r>
              <a:rPr lang="en-US" i="1" dirty="0"/>
              <a:t>some</a:t>
            </a:r>
            <a:r>
              <a:rPr lang="en-US" dirty="0"/>
              <a:t> of the HA is converted to H</a:t>
            </a:r>
            <a:r>
              <a:rPr lang="en-US" baseline="30000" dirty="0"/>
              <a:t>+</a:t>
            </a:r>
            <a:r>
              <a:rPr lang="en-US" dirty="0"/>
              <a:t> and A</a:t>
            </a:r>
            <a:r>
              <a:rPr lang="en-US" baseline="30000" dirty="0"/>
              <a:t>-</a:t>
            </a:r>
            <a:r>
              <a:rPr lang="en-US" dirty="0"/>
              <a:t>, while some of the H</a:t>
            </a:r>
            <a:r>
              <a:rPr lang="en-US" baseline="30000" dirty="0"/>
              <a:t>+</a:t>
            </a:r>
            <a:r>
              <a:rPr lang="en-US" dirty="0"/>
              <a:t> and A</a:t>
            </a:r>
            <a:r>
              <a:rPr lang="en-US" baseline="30000" dirty="0"/>
              <a:t>-</a:t>
            </a:r>
            <a:r>
              <a:rPr lang="en-US" dirty="0"/>
              <a:t> is simultaneously converted back to HA.</a:t>
            </a:r>
          </a:p>
          <a:p>
            <a:pPr marL="0" indent="0">
              <a:buNone/>
            </a:pPr>
            <a:endParaRPr lang="en-US" dirty="0"/>
          </a:p>
          <a:p>
            <a:pPr marL="0" indent="0">
              <a:buNone/>
            </a:pPr>
            <a:endParaRPr lang="en-US" dirty="0"/>
          </a:p>
          <a:p>
            <a:pPr marL="0" indent="0">
              <a:buNone/>
            </a:pPr>
            <a:endParaRPr lang="en-US" dirty="0"/>
          </a:p>
        </p:txBody>
      </p:sp>
    </p:spTree>
    <p:extLst>
      <p:ext uri="{BB962C8B-B14F-4D97-AF65-F5344CB8AC3E}">
        <p14:creationId xmlns:p14="http://schemas.microsoft.com/office/powerpoint/2010/main" val="419964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30F95-C390-DF75-7F9D-1884F0F50AB5}"/>
              </a:ext>
            </a:extLst>
          </p:cNvPr>
          <p:cNvSpPr>
            <a:spLocks noGrp="1"/>
          </p:cNvSpPr>
          <p:nvPr>
            <p:ph type="title"/>
          </p:nvPr>
        </p:nvSpPr>
        <p:spPr/>
        <p:txBody>
          <a:bodyPr/>
          <a:lstStyle/>
          <a:p>
            <a:r>
              <a:rPr lang="en-US" dirty="0"/>
              <a:t>A process like this is called an equilibrium process</a:t>
            </a:r>
          </a:p>
        </p:txBody>
      </p:sp>
      <p:sp>
        <p:nvSpPr>
          <p:cNvPr id="3" name="Content Placeholder 2">
            <a:extLst>
              <a:ext uri="{FF2B5EF4-FFF2-40B4-BE49-F238E27FC236}">
                <a16:creationId xmlns:a16="http://schemas.microsoft.com/office/drawing/2014/main" id="{1E6572C6-6E13-4108-9C26-67BE91A12B70}"/>
              </a:ext>
            </a:extLst>
          </p:cNvPr>
          <p:cNvSpPr>
            <a:spLocks noGrp="1"/>
          </p:cNvSpPr>
          <p:nvPr>
            <p:ph idx="1"/>
          </p:nvPr>
        </p:nvSpPr>
        <p:spPr/>
        <p:txBody>
          <a:bodyPr/>
          <a:lstStyle/>
          <a:p>
            <a:pPr marL="0" indent="0">
              <a:buNone/>
            </a:pPr>
            <a:r>
              <a:rPr lang="en-US" dirty="0"/>
              <a:t>What’s an equilibrium?</a:t>
            </a:r>
          </a:p>
          <a:p>
            <a:pPr marL="0" indent="0">
              <a:buNone/>
            </a:pPr>
            <a:endParaRPr lang="en-US" sz="1200" dirty="0"/>
          </a:p>
          <a:p>
            <a:pPr marL="0" indent="0">
              <a:buNone/>
            </a:pPr>
            <a:r>
              <a:rPr lang="en-US" dirty="0"/>
              <a:t>Let’s say that we have an equilibrium where A </a:t>
            </a:r>
            <a:r>
              <a:rPr lang="en-US" sz="2800" dirty="0"/>
              <a:t>⇌ B, which means that both A and B are present, with A being converted to B and B being reconverted back into A.</a:t>
            </a:r>
          </a:p>
          <a:p>
            <a:pPr marL="0" indent="0">
              <a:buNone/>
            </a:pPr>
            <a:endParaRPr lang="en-US" sz="1200" dirty="0"/>
          </a:p>
          <a:p>
            <a:r>
              <a:rPr lang="en-US" dirty="0"/>
              <a:t>Let’s imagine that every second, 50% of the molecules of A will be converted to molecules of B, and 10% of the molecules of B will be converted to molecules of A.</a:t>
            </a:r>
          </a:p>
          <a:p>
            <a:r>
              <a:rPr lang="en-US" dirty="0"/>
              <a:t>Predict what the concentration of A and B will be in 1 hour.</a:t>
            </a:r>
          </a:p>
          <a:p>
            <a:pPr marL="0" indent="0">
              <a:buNone/>
            </a:pPr>
            <a:endParaRPr lang="en-US" dirty="0"/>
          </a:p>
        </p:txBody>
      </p:sp>
    </p:spTree>
    <p:extLst>
      <p:ext uri="{BB962C8B-B14F-4D97-AF65-F5344CB8AC3E}">
        <p14:creationId xmlns:p14="http://schemas.microsoft.com/office/powerpoint/2010/main" val="30705242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7DE29E2-55D4-D4E4-86BF-5CB8E2168819}"/>
              </a:ext>
            </a:extLst>
          </p:cNvPr>
          <p:cNvSpPr>
            <a:spLocks noGrp="1"/>
          </p:cNvSpPr>
          <p:nvPr>
            <p:ph idx="1"/>
          </p:nvPr>
        </p:nvSpPr>
        <p:spPr>
          <a:xfrm>
            <a:off x="838200" y="585788"/>
            <a:ext cx="10515600" cy="5591175"/>
          </a:xfrm>
        </p:spPr>
        <p:txBody>
          <a:bodyPr>
            <a:normAutofit/>
          </a:bodyPr>
          <a:lstStyle/>
          <a:p>
            <a:pPr marL="0" indent="0">
              <a:buNone/>
            </a:pPr>
            <a:r>
              <a:rPr lang="en-US" sz="3200" dirty="0"/>
              <a:t>Let’s imagine that we start with 100 molecules of A and 0 molecules of B.  What will happen as time progresses?</a:t>
            </a:r>
          </a:p>
          <a:p>
            <a:pPr marL="0" indent="0">
              <a:buNone/>
            </a:pPr>
            <a:endParaRPr lang="en-US" sz="3200" dirty="0"/>
          </a:p>
          <a:p>
            <a:r>
              <a:rPr lang="en-US" sz="3200" dirty="0"/>
              <a:t>At t=1, 50 molecules of A will be converted to B.  (There are no molecules of B to convert to A).  This gives us 50 molecules of A and 50 molecules of B.</a:t>
            </a:r>
          </a:p>
          <a:p>
            <a:r>
              <a:rPr lang="en-US" sz="3200" dirty="0"/>
              <a:t>At t=2, 25 molecules of A (50% of 50) will be converted to B and 5 molecules of B (10% of 50) will be converted to A.  This gives us 30 molecules of A and 70 molecules of B.</a:t>
            </a:r>
          </a:p>
          <a:p>
            <a:pPr marL="0" indent="0">
              <a:buNone/>
            </a:pPr>
            <a:endParaRPr lang="en-US" sz="3200" dirty="0"/>
          </a:p>
          <a:p>
            <a:pPr marL="0" indent="0">
              <a:buNone/>
            </a:pPr>
            <a:r>
              <a:rPr lang="en-US" sz="3200" dirty="0"/>
              <a:t>Let’s see what happens over longer periods of time…</a:t>
            </a:r>
          </a:p>
        </p:txBody>
      </p:sp>
    </p:spTree>
    <p:extLst>
      <p:ext uri="{BB962C8B-B14F-4D97-AF65-F5344CB8AC3E}">
        <p14:creationId xmlns:p14="http://schemas.microsoft.com/office/powerpoint/2010/main" val="13615147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73693F23-415B-73DF-DF40-71E406225444}"/>
              </a:ext>
            </a:extLst>
          </p:cNvPr>
          <p:cNvGraphicFramePr>
            <a:graphicFrameLocks noGrp="1"/>
          </p:cNvGraphicFramePr>
          <p:nvPr>
            <p:extLst>
              <p:ext uri="{D42A27DB-BD31-4B8C-83A1-F6EECF244321}">
                <p14:modId xmlns:p14="http://schemas.microsoft.com/office/powerpoint/2010/main" val="3037286544"/>
              </p:ext>
            </p:extLst>
          </p:nvPr>
        </p:nvGraphicFramePr>
        <p:xfrm>
          <a:off x="2032000" y="719666"/>
          <a:ext cx="8127999" cy="3708400"/>
        </p:xfrm>
        <a:graphic>
          <a:graphicData uri="http://schemas.openxmlformats.org/drawingml/2006/table">
            <a:tbl>
              <a:tblPr firstRow="1" bandRow="1">
                <a:tableStyleId>{5C22544A-7EE6-4342-B048-85BDC9FD1C3A}</a:tableStyleId>
              </a:tblPr>
              <a:tblGrid>
                <a:gridCol w="2709333">
                  <a:extLst>
                    <a:ext uri="{9D8B030D-6E8A-4147-A177-3AD203B41FA5}">
                      <a16:colId xmlns:a16="http://schemas.microsoft.com/office/drawing/2014/main" val="1745201690"/>
                    </a:ext>
                  </a:extLst>
                </a:gridCol>
                <a:gridCol w="2709333">
                  <a:extLst>
                    <a:ext uri="{9D8B030D-6E8A-4147-A177-3AD203B41FA5}">
                      <a16:colId xmlns:a16="http://schemas.microsoft.com/office/drawing/2014/main" val="2572365268"/>
                    </a:ext>
                  </a:extLst>
                </a:gridCol>
                <a:gridCol w="2709333">
                  <a:extLst>
                    <a:ext uri="{9D8B030D-6E8A-4147-A177-3AD203B41FA5}">
                      <a16:colId xmlns:a16="http://schemas.microsoft.com/office/drawing/2014/main" val="1507478885"/>
                    </a:ext>
                  </a:extLst>
                </a:gridCol>
              </a:tblGrid>
              <a:tr h="370840">
                <a:tc>
                  <a:txBody>
                    <a:bodyPr/>
                    <a:lstStyle/>
                    <a:p>
                      <a:pPr algn="ctr"/>
                      <a:r>
                        <a:rPr lang="en-US" dirty="0"/>
                        <a:t>Time (sec)</a:t>
                      </a:r>
                    </a:p>
                  </a:txBody>
                  <a:tcPr/>
                </a:tc>
                <a:tc>
                  <a:txBody>
                    <a:bodyPr/>
                    <a:lstStyle/>
                    <a:p>
                      <a:pPr algn="ctr"/>
                      <a:r>
                        <a:rPr lang="en-US" dirty="0"/>
                        <a:t>Molecules of A</a:t>
                      </a:r>
                    </a:p>
                  </a:txBody>
                  <a:tcPr/>
                </a:tc>
                <a:tc>
                  <a:txBody>
                    <a:bodyPr/>
                    <a:lstStyle/>
                    <a:p>
                      <a:pPr algn="ctr"/>
                      <a:r>
                        <a:rPr lang="en-US" dirty="0"/>
                        <a:t>Molecules of B</a:t>
                      </a:r>
                    </a:p>
                  </a:txBody>
                  <a:tcPr/>
                </a:tc>
                <a:extLst>
                  <a:ext uri="{0D108BD9-81ED-4DB2-BD59-A6C34878D82A}">
                    <a16:rowId xmlns:a16="http://schemas.microsoft.com/office/drawing/2014/main" val="1094298351"/>
                  </a:ext>
                </a:extLst>
              </a:tr>
              <a:tr h="370840">
                <a:tc>
                  <a:txBody>
                    <a:bodyPr/>
                    <a:lstStyle/>
                    <a:p>
                      <a:pPr algn="ctr"/>
                      <a:r>
                        <a:rPr lang="en-US" dirty="0"/>
                        <a:t>0</a:t>
                      </a:r>
                    </a:p>
                  </a:txBody>
                  <a:tcPr/>
                </a:tc>
                <a:tc>
                  <a:txBody>
                    <a:bodyPr/>
                    <a:lstStyle/>
                    <a:p>
                      <a:pPr algn="ctr"/>
                      <a:r>
                        <a:rPr lang="en-US" dirty="0"/>
                        <a:t>80</a:t>
                      </a:r>
                    </a:p>
                  </a:txBody>
                  <a:tcPr/>
                </a:tc>
                <a:tc>
                  <a:txBody>
                    <a:bodyPr/>
                    <a:lstStyle/>
                    <a:p>
                      <a:pPr algn="ctr"/>
                      <a:r>
                        <a:rPr lang="en-US" dirty="0"/>
                        <a:t>0</a:t>
                      </a:r>
                    </a:p>
                  </a:txBody>
                  <a:tcPr/>
                </a:tc>
                <a:extLst>
                  <a:ext uri="{0D108BD9-81ED-4DB2-BD59-A6C34878D82A}">
                    <a16:rowId xmlns:a16="http://schemas.microsoft.com/office/drawing/2014/main" val="1359555387"/>
                  </a:ext>
                </a:extLst>
              </a:tr>
              <a:tr h="370840">
                <a:tc>
                  <a:txBody>
                    <a:bodyPr/>
                    <a:lstStyle/>
                    <a:p>
                      <a:pPr algn="ctr"/>
                      <a:r>
                        <a:rPr lang="en-US" dirty="0"/>
                        <a:t>1</a:t>
                      </a:r>
                    </a:p>
                  </a:txBody>
                  <a:tcPr/>
                </a:tc>
                <a:tc>
                  <a:txBody>
                    <a:bodyPr/>
                    <a:lstStyle/>
                    <a:p>
                      <a:pPr algn="ctr"/>
                      <a:r>
                        <a:rPr lang="en-US" dirty="0"/>
                        <a:t>40</a:t>
                      </a:r>
                    </a:p>
                  </a:txBody>
                  <a:tcPr/>
                </a:tc>
                <a:tc>
                  <a:txBody>
                    <a:bodyPr/>
                    <a:lstStyle/>
                    <a:p>
                      <a:pPr algn="ctr"/>
                      <a:r>
                        <a:rPr lang="en-US" dirty="0"/>
                        <a:t>40</a:t>
                      </a:r>
                    </a:p>
                  </a:txBody>
                  <a:tcPr/>
                </a:tc>
                <a:extLst>
                  <a:ext uri="{0D108BD9-81ED-4DB2-BD59-A6C34878D82A}">
                    <a16:rowId xmlns:a16="http://schemas.microsoft.com/office/drawing/2014/main" val="824723361"/>
                  </a:ext>
                </a:extLst>
              </a:tr>
              <a:tr h="370840">
                <a:tc>
                  <a:txBody>
                    <a:bodyPr/>
                    <a:lstStyle/>
                    <a:p>
                      <a:pPr algn="ctr"/>
                      <a:r>
                        <a:rPr lang="en-US" dirty="0"/>
                        <a:t>2</a:t>
                      </a:r>
                    </a:p>
                  </a:txBody>
                  <a:tcPr/>
                </a:tc>
                <a:tc>
                  <a:txBody>
                    <a:bodyPr/>
                    <a:lstStyle/>
                    <a:p>
                      <a:pPr algn="ctr"/>
                      <a:r>
                        <a:rPr lang="en-US" dirty="0"/>
                        <a:t>24</a:t>
                      </a:r>
                    </a:p>
                  </a:txBody>
                  <a:tcPr/>
                </a:tc>
                <a:tc>
                  <a:txBody>
                    <a:bodyPr/>
                    <a:lstStyle/>
                    <a:p>
                      <a:pPr algn="ctr"/>
                      <a:r>
                        <a:rPr lang="en-US" dirty="0"/>
                        <a:t>56</a:t>
                      </a:r>
                    </a:p>
                  </a:txBody>
                  <a:tcPr/>
                </a:tc>
                <a:extLst>
                  <a:ext uri="{0D108BD9-81ED-4DB2-BD59-A6C34878D82A}">
                    <a16:rowId xmlns:a16="http://schemas.microsoft.com/office/drawing/2014/main" val="2786701451"/>
                  </a:ext>
                </a:extLst>
              </a:tr>
              <a:tr h="370840">
                <a:tc>
                  <a:txBody>
                    <a:bodyPr/>
                    <a:lstStyle/>
                    <a:p>
                      <a:pPr algn="ctr"/>
                      <a:r>
                        <a:rPr lang="en-US" dirty="0"/>
                        <a:t>3</a:t>
                      </a:r>
                    </a:p>
                  </a:txBody>
                  <a:tcPr/>
                </a:tc>
                <a:tc>
                  <a:txBody>
                    <a:bodyPr/>
                    <a:lstStyle/>
                    <a:p>
                      <a:pPr algn="ctr"/>
                      <a:r>
                        <a:rPr lang="en-US" dirty="0"/>
                        <a:t>18</a:t>
                      </a:r>
                    </a:p>
                  </a:txBody>
                  <a:tcPr/>
                </a:tc>
                <a:tc>
                  <a:txBody>
                    <a:bodyPr/>
                    <a:lstStyle/>
                    <a:p>
                      <a:pPr algn="ctr"/>
                      <a:r>
                        <a:rPr lang="en-US" dirty="0"/>
                        <a:t>62</a:t>
                      </a:r>
                    </a:p>
                  </a:txBody>
                  <a:tcPr/>
                </a:tc>
                <a:extLst>
                  <a:ext uri="{0D108BD9-81ED-4DB2-BD59-A6C34878D82A}">
                    <a16:rowId xmlns:a16="http://schemas.microsoft.com/office/drawing/2014/main" val="1637968831"/>
                  </a:ext>
                </a:extLst>
              </a:tr>
              <a:tr h="370840">
                <a:tc>
                  <a:txBody>
                    <a:bodyPr/>
                    <a:lstStyle/>
                    <a:p>
                      <a:pPr algn="ctr"/>
                      <a:r>
                        <a:rPr lang="en-US" dirty="0"/>
                        <a:t>4</a:t>
                      </a:r>
                    </a:p>
                  </a:txBody>
                  <a:tcPr/>
                </a:tc>
                <a:tc>
                  <a:txBody>
                    <a:bodyPr/>
                    <a:lstStyle/>
                    <a:p>
                      <a:pPr algn="ctr"/>
                      <a:r>
                        <a:rPr lang="en-US" dirty="0"/>
                        <a:t>15</a:t>
                      </a:r>
                    </a:p>
                  </a:txBody>
                  <a:tcPr/>
                </a:tc>
                <a:tc>
                  <a:txBody>
                    <a:bodyPr/>
                    <a:lstStyle/>
                    <a:p>
                      <a:pPr algn="ctr"/>
                      <a:r>
                        <a:rPr lang="en-US" dirty="0"/>
                        <a:t>65</a:t>
                      </a:r>
                    </a:p>
                  </a:txBody>
                  <a:tcPr/>
                </a:tc>
                <a:extLst>
                  <a:ext uri="{0D108BD9-81ED-4DB2-BD59-A6C34878D82A}">
                    <a16:rowId xmlns:a16="http://schemas.microsoft.com/office/drawing/2014/main" val="1174975988"/>
                  </a:ext>
                </a:extLst>
              </a:tr>
              <a:tr h="370840">
                <a:tc>
                  <a:txBody>
                    <a:bodyPr/>
                    <a:lstStyle/>
                    <a:p>
                      <a:pPr algn="ctr"/>
                      <a:r>
                        <a:rPr lang="en-US" dirty="0"/>
                        <a:t>5</a:t>
                      </a:r>
                    </a:p>
                  </a:txBody>
                  <a:tcPr/>
                </a:tc>
                <a:tc>
                  <a:txBody>
                    <a:bodyPr/>
                    <a:lstStyle/>
                    <a:p>
                      <a:pPr algn="ctr"/>
                      <a:r>
                        <a:rPr lang="en-US" dirty="0"/>
                        <a:t>15</a:t>
                      </a:r>
                    </a:p>
                  </a:txBody>
                  <a:tcPr/>
                </a:tc>
                <a:tc>
                  <a:txBody>
                    <a:bodyPr/>
                    <a:lstStyle/>
                    <a:p>
                      <a:pPr algn="ctr"/>
                      <a:r>
                        <a:rPr lang="en-US" dirty="0"/>
                        <a:t>65</a:t>
                      </a:r>
                    </a:p>
                  </a:txBody>
                  <a:tcPr/>
                </a:tc>
                <a:extLst>
                  <a:ext uri="{0D108BD9-81ED-4DB2-BD59-A6C34878D82A}">
                    <a16:rowId xmlns:a16="http://schemas.microsoft.com/office/drawing/2014/main" val="2984403331"/>
                  </a:ext>
                </a:extLst>
              </a:tr>
              <a:tr h="370840">
                <a:tc>
                  <a:txBody>
                    <a:bodyPr/>
                    <a:lstStyle/>
                    <a:p>
                      <a:pPr algn="ctr"/>
                      <a:r>
                        <a:rPr lang="en-US" dirty="0"/>
                        <a:t>6</a:t>
                      </a:r>
                    </a:p>
                  </a:txBody>
                  <a:tcPr/>
                </a:tc>
                <a:tc>
                  <a:txBody>
                    <a:bodyPr/>
                    <a:lstStyle/>
                    <a:p>
                      <a:pPr algn="ctr"/>
                      <a:r>
                        <a:rPr lang="en-US" dirty="0"/>
                        <a:t>15</a:t>
                      </a:r>
                    </a:p>
                  </a:txBody>
                  <a:tcPr/>
                </a:tc>
                <a:tc>
                  <a:txBody>
                    <a:bodyPr/>
                    <a:lstStyle/>
                    <a:p>
                      <a:pPr algn="ctr"/>
                      <a:r>
                        <a:rPr lang="en-US" dirty="0"/>
                        <a:t>65</a:t>
                      </a:r>
                    </a:p>
                  </a:txBody>
                  <a:tcPr/>
                </a:tc>
                <a:extLst>
                  <a:ext uri="{0D108BD9-81ED-4DB2-BD59-A6C34878D82A}">
                    <a16:rowId xmlns:a16="http://schemas.microsoft.com/office/drawing/2014/main" val="648473155"/>
                  </a:ext>
                </a:extLst>
              </a:tr>
              <a:tr h="370840">
                <a:tc>
                  <a:txBody>
                    <a:bodyPr/>
                    <a:lstStyle/>
                    <a:p>
                      <a:pPr algn="ctr"/>
                      <a:r>
                        <a:rPr lang="en-US" dirty="0"/>
                        <a:t>7</a:t>
                      </a:r>
                    </a:p>
                  </a:txBody>
                  <a:tcPr/>
                </a:tc>
                <a:tc>
                  <a:txBody>
                    <a:bodyPr/>
                    <a:lstStyle/>
                    <a:p>
                      <a:pPr algn="ctr"/>
                      <a:r>
                        <a:rPr lang="en-US" dirty="0"/>
                        <a:t>15</a:t>
                      </a:r>
                    </a:p>
                  </a:txBody>
                  <a:tcPr/>
                </a:tc>
                <a:tc>
                  <a:txBody>
                    <a:bodyPr/>
                    <a:lstStyle/>
                    <a:p>
                      <a:pPr algn="ctr"/>
                      <a:r>
                        <a:rPr lang="en-US" dirty="0"/>
                        <a:t>65</a:t>
                      </a:r>
                    </a:p>
                  </a:txBody>
                  <a:tcPr/>
                </a:tc>
                <a:extLst>
                  <a:ext uri="{0D108BD9-81ED-4DB2-BD59-A6C34878D82A}">
                    <a16:rowId xmlns:a16="http://schemas.microsoft.com/office/drawing/2014/main" val="1563603086"/>
                  </a:ext>
                </a:extLst>
              </a:tr>
              <a:tr h="370840">
                <a:tc>
                  <a:txBody>
                    <a:bodyPr/>
                    <a:lstStyle/>
                    <a:p>
                      <a:pPr algn="ctr"/>
                      <a:r>
                        <a:rPr lang="en-US" dirty="0"/>
                        <a:t>And so on</a:t>
                      </a:r>
                    </a:p>
                  </a:txBody>
                  <a:tcPr/>
                </a:tc>
                <a:tc>
                  <a:txBody>
                    <a:bodyPr/>
                    <a:lstStyle/>
                    <a:p>
                      <a:pPr algn="ctr"/>
                      <a:r>
                        <a:rPr lang="en-US" dirty="0"/>
                        <a:t>15</a:t>
                      </a:r>
                    </a:p>
                  </a:txBody>
                  <a:tcPr/>
                </a:tc>
                <a:tc>
                  <a:txBody>
                    <a:bodyPr/>
                    <a:lstStyle/>
                    <a:p>
                      <a:pPr algn="ctr"/>
                      <a:r>
                        <a:rPr lang="en-US" dirty="0"/>
                        <a:t>65</a:t>
                      </a:r>
                    </a:p>
                  </a:txBody>
                  <a:tcPr/>
                </a:tc>
                <a:extLst>
                  <a:ext uri="{0D108BD9-81ED-4DB2-BD59-A6C34878D82A}">
                    <a16:rowId xmlns:a16="http://schemas.microsoft.com/office/drawing/2014/main" val="1161875172"/>
                  </a:ext>
                </a:extLst>
              </a:tr>
            </a:tbl>
          </a:graphicData>
        </a:graphic>
      </p:graphicFrame>
      <p:sp>
        <p:nvSpPr>
          <p:cNvPr id="5" name="TextBox 4">
            <a:extLst>
              <a:ext uri="{FF2B5EF4-FFF2-40B4-BE49-F238E27FC236}">
                <a16:creationId xmlns:a16="http://schemas.microsoft.com/office/drawing/2014/main" id="{0518B27E-13F5-6F89-F2E7-39FD7F4568F4}"/>
              </a:ext>
            </a:extLst>
          </p:cNvPr>
          <p:cNvSpPr txBox="1"/>
          <p:nvPr/>
        </p:nvSpPr>
        <p:spPr>
          <a:xfrm>
            <a:off x="1571625" y="4757738"/>
            <a:ext cx="9601200" cy="1200329"/>
          </a:xfrm>
          <a:prstGeom prst="rect">
            <a:avLst/>
          </a:prstGeom>
          <a:noFill/>
        </p:spPr>
        <p:txBody>
          <a:bodyPr wrap="square" rtlCol="0">
            <a:spAutoFit/>
          </a:bodyPr>
          <a:lstStyle/>
          <a:p>
            <a:r>
              <a:rPr lang="en-US" sz="2400" dirty="0"/>
              <a:t>Even though a much larger percent of A turns to B every second than the other way around, we eventually reach an equilibrium concentration with stable quantities of A and B.</a:t>
            </a:r>
          </a:p>
        </p:txBody>
      </p:sp>
    </p:spTree>
    <p:extLst>
      <p:ext uri="{BB962C8B-B14F-4D97-AF65-F5344CB8AC3E}">
        <p14:creationId xmlns:p14="http://schemas.microsoft.com/office/powerpoint/2010/main" val="3318535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BC0471-CD54-9733-1B44-35262AF62EB7}"/>
              </a:ext>
            </a:extLst>
          </p:cNvPr>
          <p:cNvSpPr>
            <a:spLocks noGrp="1"/>
          </p:cNvSpPr>
          <p:nvPr>
            <p:ph type="title"/>
          </p:nvPr>
        </p:nvSpPr>
        <p:spPr>
          <a:xfrm>
            <a:off x="661987" y="248172"/>
            <a:ext cx="10868025" cy="1325563"/>
          </a:xfrm>
        </p:spPr>
        <p:txBody>
          <a:bodyPr/>
          <a:lstStyle/>
          <a:p>
            <a:r>
              <a:rPr lang="en-US" b="1" dirty="0"/>
              <a:t>How do we find the equilibrium concentrations of everything?</a:t>
            </a:r>
          </a:p>
        </p:txBody>
      </p:sp>
      <p:sp>
        <p:nvSpPr>
          <p:cNvPr id="6" name="TextBox 5">
            <a:extLst>
              <a:ext uri="{FF2B5EF4-FFF2-40B4-BE49-F238E27FC236}">
                <a16:creationId xmlns:a16="http://schemas.microsoft.com/office/drawing/2014/main" id="{4F6ADCBF-B466-5B46-0412-0E7BFAC4F2D0}"/>
              </a:ext>
            </a:extLst>
          </p:cNvPr>
          <p:cNvSpPr txBox="1"/>
          <p:nvPr/>
        </p:nvSpPr>
        <p:spPr>
          <a:xfrm>
            <a:off x="1397793" y="1647826"/>
            <a:ext cx="9043987" cy="2523768"/>
          </a:xfrm>
          <a:prstGeom prst="rect">
            <a:avLst/>
          </a:prstGeom>
          <a:noFill/>
        </p:spPr>
        <p:txBody>
          <a:bodyPr wrap="square" rtlCol="0">
            <a:spAutoFit/>
          </a:bodyPr>
          <a:lstStyle/>
          <a:p>
            <a:r>
              <a:rPr lang="en-US" sz="2800" dirty="0"/>
              <a:t>If we have the reaction: </a:t>
            </a:r>
          </a:p>
          <a:p>
            <a:endParaRPr lang="en-US" sz="1400" dirty="0"/>
          </a:p>
          <a:p>
            <a:pPr algn="ctr"/>
            <a:r>
              <a:rPr lang="en-US" sz="4400" dirty="0"/>
              <a:t>HA </a:t>
            </a:r>
            <a:r>
              <a:rPr lang="en-US" sz="4400" b="1" dirty="0"/>
              <a:t>⇌ </a:t>
            </a:r>
            <a:r>
              <a:rPr lang="en-US" sz="4400" dirty="0"/>
              <a:t>H</a:t>
            </a:r>
            <a:r>
              <a:rPr lang="en-US" sz="4400" baseline="30000" dirty="0"/>
              <a:t>+</a:t>
            </a:r>
            <a:r>
              <a:rPr lang="en-US" sz="4400" dirty="0"/>
              <a:t> + A</a:t>
            </a:r>
            <a:r>
              <a:rPr lang="en-US" sz="4400" baseline="30000" dirty="0"/>
              <a:t>-</a:t>
            </a:r>
            <a:endParaRPr lang="en-US" sz="4400" dirty="0"/>
          </a:p>
          <a:p>
            <a:endParaRPr lang="en-US" sz="1050" dirty="0"/>
          </a:p>
          <a:p>
            <a:r>
              <a:rPr lang="en-US" sz="2800" dirty="0"/>
              <a:t>Then the equilibrium concentrations for HA, H</a:t>
            </a:r>
            <a:r>
              <a:rPr lang="en-US" sz="2800" baseline="30000" dirty="0"/>
              <a:t>+</a:t>
            </a:r>
            <a:r>
              <a:rPr lang="en-US" sz="2800" dirty="0"/>
              <a:t>, and A</a:t>
            </a:r>
            <a:r>
              <a:rPr lang="en-US" sz="2800" baseline="30000" dirty="0"/>
              <a:t>-</a:t>
            </a:r>
            <a:r>
              <a:rPr lang="en-US" sz="2800" dirty="0"/>
              <a:t> can be found using the equation:</a:t>
            </a:r>
          </a:p>
        </p:txBody>
      </p:sp>
      <p:sp>
        <p:nvSpPr>
          <p:cNvPr id="7" name="TextBox 6">
            <a:extLst>
              <a:ext uri="{FF2B5EF4-FFF2-40B4-BE49-F238E27FC236}">
                <a16:creationId xmlns:a16="http://schemas.microsoft.com/office/drawing/2014/main" id="{F67D49BD-2472-8F39-E210-A8B8A24324D2}"/>
              </a:ext>
            </a:extLst>
          </p:cNvPr>
          <p:cNvSpPr txBox="1"/>
          <p:nvPr/>
        </p:nvSpPr>
        <p:spPr>
          <a:xfrm>
            <a:off x="1814515" y="4978002"/>
            <a:ext cx="1000125" cy="707886"/>
          </a:xfrm>
          <a:prstGeom prst="rect">
            <a:avLst/>
          </a:prstGeom>
          <a:noFill/>
        </p:spPr>
        <p:txBody>
          <a:bodyPr wrap="square" rtlCol="0">
            <a:spAutoFit/>
          </a:bodyPr>
          <a:lstStyle/>
          <a:p>
            <a:r>
              <a:rPr lang="en-US" sz="4000" dirty="0"/>
              <a:t>K</a:t>
            </a:r>
            <a:r>
              <a:rPr lang="en-US" sz="4000" baseline="-25000" dirty="0"/>
              <a:t>a</a:t>
            </a:r>
            <a:r>
              <a:rPr lang="en-US" sz="4000" dirty="0"/>
              <a:t> = </a:t>
            </a:r>
          </a:p>
        </p:txBody>
      </p:sp>
      <p:sp>
        <p:nvSpPr>
          <p:cNvPr id="8" name="TextBox 7">
            <a:extLst>
              <a:ext uri="{FF2B5EF4-FFF2-40B4-BE49-F238E27FC236}">
                <a16:creationId xmlns:a16="http://schemas.microsoft.com/office/drawing/2014/main" id="{9AA6E8A1-EAC0-2899-088B-EA8FDECF4B0E}"/>
              </a:ext>
            </a:extLst>
          </p:cNvPr>
          <p:cNvSpPr txBox="1"/>
          <p:nvPr/>
        </p:nvSpPr>
        <p:spPr>
          <a:xfrm>
            <a:off x="3357563" y="4454782"/>
            <a:ext cx="1843087" cy="1754326"/>
          </a:xfrm>
          <a:prstGeom prst="rect">
            <a:avLst/>
          </a:prstGeom>
          <a:noFill/>
        </p:spPr>
        <p:txBody>
          <a:bodyPr wrap="square" rtlCol="0">
            <a:spAutoFit/>
          </a:bodyPr>
          <a:lstStyle/>
          <a:p>
            <a:r>
              <a:rPr lang="en-US" sz="3600" dirty="0"/>
              <a:t>[H</a:t>
            </a:r>
            <a:r>
              <a:rPr lang="en-US" sz="3600" baseline="30000" dirty="0"/>
              <a:t>+</a:t>
            </a:r>
            <a:r>
              <a:rPr lang="en-US" sz="3600" dirty="0"/>
              <a:t>][A</a:t>
            </a:r>
            <a:r>
              <a:rPr lang="en-US" sz="3600" baseline="30000" dirty="0"/>
              <a:t>-</a:t>
            </a:r>
            <a:r>
              <a:rPr lang="en-US" sz="3600" dirty="0"/>
              <a:t>]</a:t>
            </a:r>
          </a:p>
          <a:p>
            <a:endParaRPr lang="en-US" sz="3600" dirty="0"/>
          </a:p>
          <a:p>
            <a:r>
              <a:rPr lang="en-US" sz="3600" dirty="0"/>
              <a:t>  [HA]</a:t>
            </a:r>
          </a:p>
        </p:txBody>
      </p:sp>
      <p:cxnSp>
        <p:nvCxnSpPr>
          <p:cNvPr id="10" name="Straight Connector 9">
            <a:extLst>
              <a:ext uri="{FF2B5EF4-FFF2-40B4-BE49-F238E27FC236}">
                <a16:creationId xmlns:a16="http://schemas.microsoft.com/office/drawing/2014/main" id="{5F993E52-72C3-9307-4161-AD41E93ED0D0}"/>
              </a:ext>
            </a:extLst>
          </p:cNvPr>
          <p:cNvCxnSpPr/>
          <p:nvPr/>
        </p:nvCxnSpPr>
        <p:spPr>
          <a:xfrm>
            <a:off x="3157538" y="5331945"/>
            <a:ext cx="1843087" cy="0"/>
          </a:xfrm>
          <a:prstGeom prst="line">
            <a:avLst/>
          </a:prstGeom>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F43AA9EE-3F64-8621-F79E-695BEDB7C630}"/>
              </a:ext>
            </a:extLst>
          </p:cNvPr>
          <p:cNvSpPr txBox="1"/>
          <p:nvPr/>
        </p:nvSpPr>
        <p:spPr>
          <a:xfrm>
            <a:off x="5400675" y="4454782"/>
            <a:ext cx="6515100" cy="1938992"/>
          </a:xfrm>
          <a:prstGeom prst="rect">
            <a:avLst/>
          </a:prstGeom>
          <a:noFill/>
        </p:spPr>
        <p:txBody>
          <a:bodyPr wrap="square" rtlCol="0">
            <a:spAutoFit/>
          </a:bodyPr>
          <a:lstStyle/>
          <a:p>
            <a:r>
              <a:rPr lang="en-US" sz="2400" dirty="0"/>
              <a:t>Where:</a:t>
            </a:r>
          </a:p>
          <a:p>
            <a:pPr marL="342900" indent="-342900">
              <a:buFont typeface="Arial" panose="020B0604020202020204" pitchFamily="34" charset="0"/>
              <a:buChar char="•"/>
            </a:pPr>
            <a:r>
              <a:rPr lang="en-US" sz="2400" dirty="0"/>
              <a:t>K</a:t>
            </a:r>
            <a:r>
              <a:rPr lang="en-US" sz="2400" baseline="-25000" dirty="0"/>
              <a:t>a</a:t>
            </a:r>
            <a:r>
              <a:rPr lang="en-US" sz="2400" dirty="0"/>
              <a:t> is the acid dissociation constant</a:t>
            </a:r>
          </a:p>
          <a:p>
            <a:pPr marL="342900" indent="-342900">
              <a:buFont typeface="Arial" panose="020B0604020202020204" pitchFamily="34" charset="0"/>
              <a:buChar char="•"/>
            </a:pPr>
            <a:r>
              <a:rPr lang="en-US" sz="2400" dirty="0"/>
              <a:t>[X] is the equilibrium molarity of whatever is in the brackets (i.e. [HA] is the equilibrium molarity of HA)</a:t>
            </a:r>
          </a:p>
        </p:txBody>
      </p:sp>
      <p:sp>
        <p:nvSpPr>
          <p:cNvPr id="12" name="TextBox 11">
            <a:extLst>
              <a:ext uri="{FF2B5EF4-FFF2-40B4-BE49-F238E27FC236}">
                <a16:creationId xmlns:a16="http://schemas.microsoft.com/office/drawing/2014/main" id="{8F5CA822-E608-691A-2B11-FE3F739E3FD9}"/>
              </a:ext>
            </a:extLst>
          </p:cNvPr>
          <p:cNvSpPr txBox="1"/>
          <p:nvPr/>
        </p:nvSpPr>
        <p:spPr>
          <a:xfrm>
            <a:off x="7977187" y="6378995"/>
            <a:ext cx="4214813" cy="461665"/>
          </a:xfrm>
          <a:prstGeom prst="rect">
            <a:avLst/>
          </a:prstGeom>
          <a:noFill/>
        </p:spPr>
        <p:txBody>
          <a:bodyPr wrap="square" rtlCol="0">
            <a:spAutoFit/>
          </a:bodyPr>
          <a:lstStyle/>
          <a:p>
            <a:r>
              <a:rPr lang="en-US" sz="1200" dirty="0"/>
              <a:t>Note:  This is only true for monoprotic acids.  But we’re going to limit ourselves to monoprotic acids, to that’s OK</a:t>
            </a:r>
          </a:p>
        </p:txBody>
      </p:sp>
    </p:spTree>
    <p:extLst>
      <p:ext uri="{BB962C8B-B14F-4D97-AF65-F5344CB8AC3E}">
        <p14:creationId xmlns:p14="http://schemas.microsoft.com/office/powerpoint/2010/main" val="34544165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503CB-F341-0E12-4E20-32D4A35AD186}"/>
              </a:ext>
            </a:extLst>
          </p:cNvPr>
          <p:cNvSpPr>
            <a:spLocks noGrp="1"/>
          </p:cNvSpPr>
          <p:nvPr>
            <p:ph type="title"/>
          </p:nvPr>
        </p:nvSpPr>
        <p:spPr/>
        <p:txBody>
          <a:bodyPr/>
          <a:lstStyle/>
          <a:p>
            <a:r>
              <a:rPr lang="en-US" b="1" dirty="0"/>
              <a:t>Let’s see an example:</a:t>
            </a:r>
          </a:p>
        </p:txBody>
      </p:sp>
      <p:sp>
        <p:nvSpPr>
          <p:cNvPr id="4" name="TextBox 3">
            <a:extLst>
              <a:ext uri="{FF2B5EF4-FFF2-40B4-BE49-F238E27FC236}">
                <a16:creationId xmlns:a16="http://schemas.microsoft.com/office/drawing/2014/main" id="{0C9A5433-A548-B933-C522-A609E1C66D0E}"/>
              </a:ext>
            </a:extLst>
          </p:cNvPr>
          <p:cNvSpPr txBox="1"/>
          <p:nvPr/>
        </p:nvSpPr>
        <p:spPr>
          <a:xfrm>
            <a:off x="1243013" y="1543050"/>
            <a:ext cx="9601200" cy="954107"/>
          </a:xfrm>
          <a:prstGeom prst="rect">
            <a:avLst/>
          </a:prstGeom>
          <a:noFill/>
        </p:spPr>
        <p:txBody>
          <a:bodyPr wrap="square" rtlCol="0">
            <a:spAutoFit/>
          </a:bodyPr>
          <a:lstStyle/>
          <a:p>
            <a:r>
              <a:rPr lang="en-US" sz="2800" dirty="0"/>
              <a:t>What are the equilibrium concentrations of HF, H</a:t>
            </a:r>
            <a:r>
              <a:rPr lang="en-US" sz="2800" baseline="30000" dirty="0"/>
              <a:t>+</a:t>
            </a:r>
            <a:r>
              <a:rPr lang="en-US" sz="2800" dirty="0"/>
              <a:t>, and F</a:t>
            </a:r>
            <a:r>
              <a:rPr lang="en-US" sz="2800" baseline="30000" dirty="0"/>
              <a:t>-</a:t>
            </a:r>
            <a:r>
              <a:rPr lang="en-US" sz="2800" dirty="0"/>
              <a:t> in a 0.500 M solution, given that K</a:t>
            </a:r>
            <a:r>
              <a:rPr lang="en-US" sz="2800" baseline="-25000" dirty="0"/>
              <a:t>a</a:t>
            </a:r>
            <a:r>
              <a:rPr lang="en-US" sz="2800" dirty="0"/>
              <a:t>(HF) = 6.6 x 10</a:t>
            </a:r>
            <a:r>
              <a:rPr lang="en-US" sz="2800" baseline="30000" dirty="0"/>
              <a:t>-4</a:t>
            </a:r>
            <a:r>
              <a:rPr lang="en-US" sz="2800" dirty="0"/>
              <a:t>?</a:t>
            </a:r>
          </a:p>
        </p:txBody>
      </p:sp>
      <p:sp>
        <p:nvSpPr>
          <p:cNvPr id="6" name="TextBox 5">
            <a:extLst>
              <a:ext uri="{FF2B5EF4-FFF2-40B4-BE49-F238E27FC236}">
                <a16:creationId xmlns:a16="http://schemas.microsoft.com/office/drawing/2014/main" id="{3A03B9E9-694C-FA25-EDD8-73CFCD6704FE}"/>
              </a:ext>
            </a:extLst>
          </p:cNvPr>
          <p:cNvSpPr txBox="1"/>
          <p:nvPr/>
        </p:nvSpPr>
        <p:spPr>
          <a:xfrm>
            <a:off x="1457325" y="2686050"/>
            <a:ext cx="9043988" cy="2000548"/>
          </a:xfrm>
          <a:prstGeom prst="rect">
            <a:avLst/>
          </a:prstGeom>
          <a:noFill/>
        </p:spPr>
        <p:txBody>
          <a:bodyPr wrap="square" rtlCol="0">
            <a:spAutoFit/>
          </a:bodyPr>
          <a:lstStyle/>
          <a:p>
            <a:r>
              <a:rPr lang="en-US" sz="2800" dirty="0"/>
              <a:t>According to the equation on the last page, </a:t>
            </a:r>
          </a:p>
          <a:p>
            <a:endParaRPr lang="en-US" sz="3200" dirty="0"/>
          </a:p>
          <a:p>
            <a:endParaRPr lang="en-US" sz="3200" dirty="0"/>
          </a:p>
          <a:p>
            <a:r>
              <a:rPr lang="en-US" sz="3200" dirty="0"/>
              <a:t>       K</a:t>
            </a:r>
            <a:r>
              <a:rPr lang="en-US" sz="3200" baseline="-25000" dirty="0"/>
              <a:t>a</a:t>
            </a:r>
            <a:r>
              <a:rPr lang="en-US" sz="3200" dirty="0"/>
              <a:t> = </a:t>
            </a:r>
          </a:p>
        </p:txBody>
      </p:sp>
      <p:sp>
        <p:nvSpPr>
          <p:cNvPr id="7" name="TextBox 6">
            <a:extLst>
              <a:ext uri="{FF2B5EF4-FFF2-40B4-BE49-F238E27FC236}">
                <a16:creationId xmlns:a16="http://schemas.microsoft.com/office/drawing/2014/main" id="{A019A412-2566-5027-CDD7-65C5F141BA95}"/>
              </a:ext>
            </a:extLst>
          </p:cNvPr>
          <p:cNvSpPr txBox="1"/>
          <p:nvPr/>
        </p:nvSpPr>
        <p:spPr>
          <a:xfrm>
            <a:off x="2914651" y="3560624"/>
            <a:ext cx="1743075" cy="1754326"/>
          </a:xfrm>
          <a:prstGeom prst="rect">
            <a:avLst/>
          </a:prstGeom>
          <a:noFill/>
        </p:spPr>
        <p:txBody>
          <a:bodyPr wrap="square" rtlCol="0">
            <a:spAutoFit/>
          </a:bodyPr>
          <a:lstStyle/>
          <a:p>
            <a:pPr algn="ctr"/>
            <a:r>
              <a:rPr lang="en-US" sz="3600" dirty="0"/>
              <a:t>[H</a:t>
            </a:r>
            <a:r>
              <a:rPr lang="en-US" sz="3600" baseline="30000" dirty="0"/>
              <a:t>+</a:t>
            </a:r>
            <a:r>
              <a:rPr lang="en-US" sz="3600" dirty="0"/>
              <a:t>][F</a:t>
            </a:r>
            <a:r>
              <a:rPr lang="en-US" sz="3600" baseline="30000" dirty="0"/>
              <a:t>-</a:t>
            </a:r>
            <a:r>
              <a:rPr lang="en-US" sz="3600" dirty="0"/>
              <a:t>]</a:t>
            </a:r>
          </a:p>
          <a:p>
            <a:pPr algn="ctr"/>
            <a:endParaRPr lang="en-US" sz="3600" dirty="0"/>
          </a:p>
          <a:p>
            <a:pPr algn="ctr"/>
            <a:r>
              <a:rPr lang="en-US" sz="3600" dirty="0"/>
              <a:t>[HF]</a:t>
            </a:r>
          </a:p>
        </p:txBody>
      </p:sp>
      <p:cxnSp>
        <p:nvCxnSpPr>
          <p:cNvPr id="9" name="Straight Connector 8">
            <a:extLst>
              <a:ext uri="{FF2B5EF4-FFF2-40B4-BE49-F238E27FC236}">
                <a16:creationId xmlns:a16="http://schemas.microsoft.com/office/drawing/2014/main" id="{26596C42-44A5-F94A-C515-513FEB6FBEB4}"/>
              </a:ext>
            </a:extLst>
          </p:cNvPr>
          <p:cNvCxnSpPr/>
          <p:nvPr/>
        </p:nvCxnSpPr>
        <p:spPr>
          <a:xfrm>
            <a:off x="3114675" y="4400550"/>
            <a:ext cx="1243013" cy="0"/>
          </a:xfrm>
          <a:prstGeom prst="line">
            <a:avLst/>
          </a:prstGeom>
        </p:spPr>
        <p:style>
          <a:lnRef idx="3">
            <a:schemeClr val="dk1"/>
          </a:lnRef>
          <a:fillRef idx="0">
            <a:schemeClr val="dk1"/>
          </a:fillRef>
          <a:effectRef idx="2">
            <a:schemeClr val="dk1"/>
          </a:effectRef>
          <a:fontRef idx="minor">
            <a:schemeClr val="tx1"/>
          </a:fontRef>
        </p:style>
      </p:cxnSp>
      <p:sp>
        <p:nvSpPr>
          <p:cNvPr id="10" name="TextBox 9">
            <a:extLst>
              <a:ext uri="{FF2B5EF4-FFF2-40B4-BE49-F238E27FC236}">
                <a16:creationId xmlns:a16="http://schemas.microsoft.com/office/drawing/2014/main" id="{6C1E6939-7A68-12AD-7E81-09EF5847034E}"/>
              </a:ext>
            </a:extLst>
          </p:cNvPr>
          <p:cNvSpPr txBox="1"/>
          <p:nvPr/>
        </p:nvSpPr>
        <p:spPr>
          <a:xfrm>
            <a:off x="5929313" y="3429000"/>
            <a:ext cx="4914900" cy="2308324"/>
          </a:xfrm>
          <a:prstGeom prst="rect">
            <a:avLst/>
          </a:prstGeom>
          <a:noFill/>
        </p:spPr>
        <p:txBody>
          <a:bodyPr wrap="square" rtlCol="0">
            <a:spAutoFit/>
          </a:bodyPr>
          <a:lstStyle/>
          <a:p>
            <a:r>
              <a:rPr lang="en-US" sz="2400" dirty="0"/>
              <a:t>We know K</a:t>
            </a:r>
            <a:r>
              <a:rPr lang="en-US" sz="2400" baseline="-25000" dirty="0"/>
              <a:t>a</a:t>
            </a:r>
            <a:r>
              <a:rPr lang="en-US" sz="2400" dirty="0"/>
              <a:t> from the problem, but how do we solve an equation for the three unknowns represented by each molarity?</a:t>
            </a:r>
          </a:p>
          <a:p>
            <a:endParaRPr lang="en-US" sz="2400" dirty="0"/>
          </a:p>
          <a:p>
            <a:r>
              <a:rPr lang="en-US" sz="2400" dirty="0"/>
              <a:t>By using algebra!</a:t>
            </a:r>
          </a:p>
        </p:txBody>
      </p:sp>
    </p:spTree>
    <p:extLst>
      <p:ext uri="{BB962C8B-B14F-4D97-AF65-F5344CB8AC3E}">
        <p14:creationId xmlns:p14="http://schemas.microsoft.com/office/powerpoint/2010/main" val="14430457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D01F24B-3545-D26D-451D-9E32CB40DB72}"/>
              </a:ext>
            </a:extLst>
          </p:cNvPr>
          <p:cNvSpPr>
            <a:spLocks noGrp="1"/>
          </p:cNvSpPr>
          <p:nvPr>
            <p:ph type="title"/>
          </p:nvPr>
        </p:nvSpPr>
        <p:spPr/>
        <p:txBody>
          <a:bodyPr/>
          <a:lstStyle/>
          <a:p>
            <a:r>
              <a:rPr lang="en-US" b="1" dirty="0"/>
              <a:t>Solving this problem:</a:t>
            </a:r>
          </a:p>
        </p:txBody>
      </p:sp>
      <p:sp>
        <p:nvSpPr>
          <p:cNvPr id="6" name="TextBox 5">
            <a:extLst>
              <a:ext uri="{FF2B5EF4-FFF2-40B4-BE49-F238E27FC236}">
                <a16:creationId xmlns:a16="http://schemas.microsoft.com/office/drawing/2014/main" id="{4BECEB55-8095-06A1-F16A-88A4B2B27388}"/>
              </a:ext>
            </a:extLst>
          </p:cNvPr>
          <p:cNvSpPr txBox="1"/>
          <p:nvPr/>
        </p:nvSpPr>
        <p:spPr>
          <a:xfrm>
            <a:off x="1300163" y="1690688"/>
            <a:ext cx="9929812" cy="2185214"/>
          </a:xfrm>
          <a:prstGeom prst="rect">
            <a:avLst/>
          </a:prstGeom>
          <a:noFill/>
        </p:spPr>
        <p:txBody>
          <a:bodyPr wrap="square" rtlCol="0">
            <a:spAutoFit/>
          </a:bodyPr>
          <a:lstStyle/>
          <a:p>
            <a:pPr algn="ctr"/>
            <a:r>
              <a:rPr lang="en-US" sz="3200" dirty="0"/>
              <a:t>Let’s go back to the equation that represents this reaction:  </a:t>
            </a:r>
          </a:p>
          <a:p>
            <a:pPr algn="ctr"/>
            <a:endParaRPr lang="en-US" sz="3200" dirty="0"/>
          </a:p>
          <a:p>
            <a:pPr algn="ctr"/>
            <a:r>
              <a:rPr lang="en-US" sz="3600" dirty="0"/>
              <a:t>HF </a:t>
            </a:r>
            <a:r>
              <a:rPr lang="en-US" sz="3600" b="1" dirty="0"/>
              <a:t>⇌ H</a:t>
            </a:r>
            <a:r>
              <a:rPr lang="en-US" sz="3600" b="1" baseline="30000" dirty="0"/>
              <a:t>+</a:t>
            </a:r>
            <a:r>
              <a:rPr lang="en-US" sz="3600" b="1" dirty="0"/>
              <a:t> + F</a:t>
            </a:r>
            <a:r>
              <a:rPr lang="en-US" sz="3600" b="1" baseline="30000" dirty="0"/>
              <a:t>-</a:t>
            </a:r>
            <a:endParaRPr lang="en-US" sz="3600" b="1" dirty="0"/>
          </a:p>
          <a:p>
            <a:endParaRPr lang="en-US" b="1" dirty="0"/>
          </a:p>
          <a:p>
            <a:r>
              <a:rPr lang="en-US" dirty="0"/>
              <a:t> </a:t>
            </a:r>
          </a:p>
        </p:txBody>
      </p:sp>
      <p:sp>
        <p:nvSpPr>
          <p:cNvPr id="8" name="TextBox 7">
            <a:extLst>
              <a:ext uri="{FF2B5EF4-FFF2-40B4-BE49-F238E27FC236}">
                <a16:creationId xmlns:a16="http://schemas.microsoft.com/office/drawing/2014/main" id="{D6275A8A-1019-C4F8-AB21-728401FFD3FE}"/>
              </a:ext>
            </a:extLst>
          </p:cNvPr>
          <p:cNvSpPr txBox="1"/>
          <p:nvPr/>
        </p:nvSpPr>
        <p:spPr>
          <a:xfrm>
            <a:off x="1614488" y="3543300"/>
            <a:ext cx="9615487" cy="2308324"/>
          </a:xfrm>
          <a:prstGeom prst="rect">
            <a:avLst/>
          </a:prstGeom>
          <a:noFill/>
        </p:spPr>
        <p:txBody>
          <a:bodyPr wrap="square" rtlCol="0">
            <a:spAutoFit/>
          </a:bodyPr>
          <a:lstStyle/>
          <a:p>
            <a:r>
              <a:rPr lang="en-US" sz="2400" dirty="0"/>
              <a:t>What do we know about the concentrations of each of these?  Not much.</a:t>
            </a:r>
          </a:p>
          <a:p>
            <a:endParaRPr lang="en-US" sz="2400" dirty="0"/>
          </a:p>
          <a:p>
            <a:r>
              <a:rPr lang="en-US" sz="2400" dirty="0"/>
              <a:t>In fact, all we really know is the initial concentration of HF, which is 0.500 M.  This is enough to give us our answer.</a:t>
            </a:r>
          </a:p>
          <a:p>
            <a:endParaRPr lang="en-US" sz="2400" dirty="0"/>
          </a:p>
          <a:p>
            <a:r>
              <a:rPr lang="en-US" sz="2400" dirty="0"/>
              <a:t>How?  Like I said last slide, algebra!</a:t>
            </a:r>
          </a:p>
        </p:txBody>
      </p:sp>
    </p:spTree>
    <p:extLst>
      <p:ext uri="{BB962C8B-B14F-4D97-AF65-F5344CB8AC3E}">
        <p14:creationId xmlns:p14="http://schemas.microsoft.com/office/powerpoint/2010/main" val="407506863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7008</TotalTime>
  <Words>1218</Words>
  <Application>Microsoft Macintosh PowerPoint</Application>
  <PresentationFormat>Widescreen</PresentationFormat>
  <Paragraphs>167</Paragraphs>
  <Slides>17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Calibri Light</vt:lpstr>
      <vt:lpstr>Office Theme</vt:lpstr>
      <vt:lpstr>Weak Acids and Bases</vt:lpstr>
      <vt:lpstr>So far, we’ve been talking about strong acids:</vt:lpstr>
      <vt:lpstr>However, some acids don’t completely dissociate into their constituent ions:</vt:lpstr>
      <vt:lpstr>A process like this is called an equilibrium process</vt:lpstr>
      <vt:lpstr>PowerPoint Presentation</vt:lpstr>
      <vt:lpstr>PowerPoint Presentation</vt:lpstr>
      <vt:lpstr>How do we find the equilibrium concentrations of everything?</vt:lpstr>
      <vt:lpstr>Let’s see an example:</vt:lpstr>
      <vt:lpstr>Solving this problem:</vt:lpstr>
      <vt:lpstr>Let’s make a table to show what the concentrations of everything are over time:</vt:lpstr>
      <vt:lpstr>Let’s fill in the “?” entries:</vt:lpstr>
      <vt:lpstr>And now, we have an equation with only one variable to solve:</vt:lpstr>
      <vt:lpstr>But what if I don’t want to solve the quadratic formula?  I’m lazy, after all!</vt:lpstr>
      <vt:lpstr>Solving for x…</vt:lpstr>
      <vt:lpstr>Let’s compare the concentrations for the exact and approximate solutions for x:</vt:lpstr>
      <vt:lpstr>Let’s do another example:</vt:lpstr>
      <vt:lpstr>Let’s do a lot more examples!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Weak Acids and Bases</dc:title>
  <dc:creator>Ian Guch</dc:creator>
  <cp:lastModifiedBy>Ian Guch</cp:lastModifiedBy>
  <cp:revision>13</cp:revision>
  <dcterms:created xsi:type="dcterms:W3CDTF">2022-10-14T16:10:41Z</dcterms:created>
  <dcterms:modified xsi:type="dcterms:W3CDTF">2022-10-19T12:59:08Z</dcterms:modified>
</cp:coreProperties>
</file>